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142" r:id="rId1"/>
  </p:sldMasterIdLst>
  <p:notesMasterIdLst>
    <p:notesMasterId r:id="rId22"/>
  </p:notesMasterIdLst>
  <p:handoutMasterIdLst>
    <p:handoutMasterId r:id="rId23"/>
  </p:handoutMasterIdLst>
  <p:sldIdLst>
    <p:sldId id="537" r:id="rId2"/>
    <p:sldId id="588" r:id="rId3"/>
    <p:sldId id="589" r:id="rId4"/>
    <p:sldId id="590" r:id="rId5"/>
    <p:sldId id="591" r:id="rId6"/>
    <p:sldId id="592" r:id="rId7"/>
    <p:sldId id="593" r:id="rId8"/>
    <p:sldId id="595" r:id="rId9"/>
    <p:sldId id="594" r:id="rId10"/>
    <p:sldId id="596" r:id="rId11"/>
    <p:sldId id="598" r:id="rId12"/>
    <p:sldId id="597" r:id="rId13"/>
    <p:sldId id="599" r:id="rId14"/>
    <p:sldId id="600" r:id="rId15"/>
    <p:sldId id="601" r:id="rId16"/>
    <p:sldId id="602" r:id="rId17"/>
    <p:sldId id="603" r:id="rId18"/>
    <p:sldId id="604" r:id="rId19"/>
    <p:sldId id="605" r:id="rId20"/>
    <p:sldId id="606" r:id="rId21"/>
  </p:sldIdLst>
  <p:sldSz cx="12192000" cy="6858000"/>
  <p:notesSz cx="6797675" cy="99282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  <a:srgbClr val="4F81BD"/>
    <a:srgbClr val="03237F"/>
    <a:srgbClr val="31489F"/>
    <a:srgbClr val="003399"/>
    <a:srgbClr val="E6ECF8"/>
    <a:srgbClr val="0033CC"/>
    <a:srgbClr val="E9EBF5"/>
    <a:srgbClr val="0000CC"/>
    <a:srgbClr val="183D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32" autoAdjust="0"/>
    <p:restoredTop sz="96270" autoAdjust="0"/>
  </p:normalViewPr>
  <p:slideViewPr>
    <p:cSldViewPr snapToObjects="1">
      <p:cViewPr varScale="1">
        <p:scale>
          <a:sx n="113" d="100"/>
          <a:sy n="113" d="100"/>
        </p:scale>
        <p:origin x="-510" y="-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Objects="1">
      <p:cViewPr varScale="1">
        <p:scale>
          <a:sx n="79" d="100"/>
          <a:sy n="79" d="100"/>
        </p:scale>
        <p:origin x="-3936" y="-84"/>
      </p:cViewPr>
      <p:guideLst>
        <p:guide orient="horz" pos="3126"/>
        <p:guide pos="2141"/>
      </p:guideLst>
    </p:cSldViewPr>
  </p:notesViewPr>
  <p:gridSpacing cx="180023" cy="180023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Лист1!$E$4:$E$9</c:f>
              <c:strCache>
                <c:ptCount val="6"/>
                <c:pt idx="0">
                  <c:v>Должностные лица министерства образования </c:v>
                </c:pt>
                <c:pt idx="1">
                  <c:v>Федеральные онлайн-наблюдатели</c:v>
                </c:pt>
                <c:pt idx="2">
                  <c:v>Организаторы в аудитории</c:v>
                </c:pt>
                <c:pt idx="3">
                  <c:v>Общественные наблюдатели СИЦ СК </c:v>
                </c:pt>
                <c:pt idx="4">
                  <c:v>Федеральный эксперт</c:v>
                </c:pt>
                <c:pt idx="5">
                  <c:v>ФГБУ «Федеральный центр тестирования»</c:v>
                </c:pt>
              </c:strCache>
            </c:strRef>
          </c:cat>
          <c:val>
            <c:numRef>
              <c:f>Лист1!$F$4:$F$9</c:f>
              <c:numCache>
                <c:formatCode>General</c:formatCode>
                <c:ptCount val="6"/>
                <c:pt idx="0">
                  <c:v>19</c:v>
                </c:pt>
                <c:pt idx="1">
                  <c:v>16</c:v>
                </c:pt>
                <c:pt idx="2">
                  <c:v>15</c:v>
                </c:pt>
                <c:pt idx="3">
                  <c:v>6</c:v>
                </c:pt>
                <c:pt idx="4">
                  <c:v>2</c:v>
                </c:pt>
                <c:pt idx="5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26C-43C6-932D-8C0CCDC94C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32383360"/>
        <c:axId val="32384896"/>
      </c:barChart>
      <c:catAx>
        <c:axId val="3238336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32384896"/>
        <c:crosses val="autoZero"/>
        <c:auto val="1"/>
        <c:lblAlgn val="ctr"/>
        <c:lblOffset val="100"/>
        <c:noMultiLvlLbl val="0"/>
      </c:catAx>
      <c:valAx>
        <c:axId val="32384896"/>
        <c:scaling>
          <c:orientation val="minMax"/>
        </c:scaling>
        <c:delete val="0"/>
        <c:axPos val="b"/>
        <c:majorGridlines>
          <c:spPr>
            <a:ln>
              <a:solidFill>
                <a:schemeClr val="bg1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32383360"/>
        <c:crosses val="autoZero"/>
        <c:crossBetween val="between"/>
      </c:valAx>
      <c:spPr>
        <a:solidFill>
          <a:schemeClr val="bg1"/>
        </a:solidFill>
        <a:ln>
          <a:solidFill>
            <a:schemeClr val="bg1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5C9290D-03F1-435B-AFE1-EA3DE7CC96A4}" type="datetimeFigureOut">
              <a:rPr lang="ru-RU"/>
              <a:pPr>
                <a:defRPr/>
              </a:pPr>
              <a:t>24.09.2019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63F348E2-EF53-46F8-A8FB-261F327E4A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1531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50AD5DF-33CA-4570-BC7F-6CA97FA29312}" type="datetimeFigureOut">
              <a:rPr lang="ru-RU"/>
              <a:pPr>
                <a:defRPr/>
              </a:pPr>
              <a:t>24.09.2019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5630"/>
            <a:ext cx="5438775" cy="44679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BC684D0B-CF85-4BB7-93B7-9FC357A73FA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180905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565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195C7FA-6C0C-499D-9246-5375C7D1E4C2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24.09.2019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4BEF3-3395-45EC-84C9-BE5F43FE1E3E}" type="slidenum">
              <a:rPr lang="ru-RU" alt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74067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7A098D-AC4F-496C-AF51-53654031B0ED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24.09.2019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D9E45-513B-48E9-A01D-DFF24736E85C}" type="slidenum">
              <a:rPr lang="ru-RU" alt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36575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4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4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F6EB58-2B91-400E-B7F3-C91054765F66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24.09.2019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8585-44E6-4079-8113-FA13AC12F53E}" type="slidenum">
              <a:rPr lang="ru-RU" alt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72642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6A5787-1E55-4B18-A886-8C7667E65EAF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24.09.2019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1FF4B-86AE-4AF6-9FA7-8F3190F1C2E5}" type="slidenum">
              <a:rPr lang="ru-RU" alt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50084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A1F963-721F-4672-BD41-0D43B5BD5585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24.09.2019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EA4AC-C7D3-49CC-BA82-B4CB257DFB7B}" type="slidenum">
              <a:rPr lang="ru-RU" alt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37155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088EC8-5FF3-4054-867B-AD9161118969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24.09.2019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1CFBF-E16F-4BFD-BA79-64B4FDADCF45}" type="slidenum">
              <a:rPr lang="ru-RU" alt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8515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8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7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5AB8CC-BC9A-4453-BA23-FE51A03ADF75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24.09.2019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10C6A-6DEC-4CD0-9E6D-369F08F1195E}" type="slidenum">
              <a:rPr lang="ru-RU" alt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93013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C351AD-D580-4FA0-990F-9B4669C47D51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24.09.2019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62055-C9E0-4A2B-945C-F8D8E4CE2D1C}" type="slidenum">
              <a:rPr lang="ru-RU" alt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23626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6D047B-A4E6-4A57-99A6-BFB36ADD8712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24.09.2019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C8CCB-5C1B-400E-8D24-39B8B2FED40D}" type="slidenum">
              <a:rPr lang="ru-RU" alt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91327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1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64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41CADE-8B3A-44C5-99C8-7DC0B0DFD478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24.09.2019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459BE-0F8D-4391-B278-F71F515FE921}" type="slidenum">
              <a:rPr lang="ru-RU" alt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208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83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A6EC471-78FD-467A-BD40-C26340464CEC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24.09.2019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F2DC2-57D0-4A9D-80DB-2D85F896AF48}" type="slidenum">
              <a:rPr lang="ru-RU" alt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alt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4955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44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6E3BB67-46E9-41F1-8A83-6616EFBCF772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</a:rPr>
              <a:pPr>
                <a:defRPr/>
              </a:pPr>
              <a:t>24.09.2019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Trebuchet M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44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Trebuchet M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44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E0EAE-03C2-4DDD-8D85-6EC9D18690A5}" type="slidenum">
              <a:rPr lang="ru-RU" altLang="ru-RU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</a:rPr>
              <a:pPr/>
              <a:t>‹#›</a:t>
            </a:fld>
            <a:endParaRPr lang="ru-RU" altLang="ru-RU" smtClean="0">
              <a:solidFill>
                <a:prstClr val="black">
                  <a:lumMod val="50000"/>
                  <a:lumOff val="50000"/>
                </a:prstClr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089556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55241" y="203806"/>
            <a:ext cx="11881517" cy="950400"/>
            <a:chOff x="155241" y="203806"/>
            <a:chExt cx="11881517" cy="950400"/>
          </a:xfrm>
        </p:grpSpPr>
        <p:sp>
          <p:nvSpPr>
            <p:cNvPr id="6" name="Горизонтальный свиток 5"/>
            <p:cNvSpPr/>
            <p:nvPr/>
          </p:nvSpPr>
          <p:spPr>
            <a:xfrm>
              <a:off x="155241" y="378943"/>
              <a:ext cx="11881517" cy="684000"/>
            </a:xfrm>
            <a:prstGeom prst="horizontalScroll">
              <a:avLst/>
            </a:prstGeom>
            <a:solidFill>
              <a:srgbClr val="183DB4"/>
            </a:solidFill>
            <a:ln>
              <a:solidFill>
                <a:srgbClr val="183D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5" name="Picture 2" descr="http://www.stavregion.ru/_s_/i/gerb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402" y="203806"/>
              <a:ext cx="828865" cy="950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Rectangle 6"/>
          <p:cNvSpPr>
            <a:spLocks/>
          </p:cNvSpPr>
          <p:nvPr/>
        </p:nvSpPr>
        <p:spPr bwMode="auto">
          <a:xfrm>
            <a:off x="155241" y="1988870"/>
            <a:ext cx="11881518" cy="2340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>
              <a:buClr>
                <a:srgbClr val="C3260C"/>
              </a:buClr>
              <a:buSzPct val="128000"/>
              <a:buFont typeface="Georgia" pitchFamily="18" charset="0"/>
              <a:buNone/>
            </a:pP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Clr>
                <a:srgbClr val="C3260C"/>
              </a:buClr>
              <a:buSzPct val="128000"/>
              <a:buFont typeface="Georgia" pitchFamily="18" charset="0"/>
              <a:buNone/>
            </a:pPr>
            <a:r>
              <a:rPr lang="ru-RU" sz="3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 результатах осуществления контрольно-надзорных мероприятий </a:t>
            </a:r>
            <a:r>
              <a:rPr lang="ru-RU" sz="3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3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организации и проведении государственной итоговой аттестации </a:t>
            </a:r>
          </a:p>
          <a:p>
            <a:pPr algn="ctr" eaLnBrk="1" hangingPunct="1">
              <a:buClr>
                <a:srgbClr val="C3260C"/>
              </a:buClr>
              <a:buSzPct val="128000"/>
              <a:buFont typeface="Georgia" pitchFamily="18" charset="0"/>
              <a:buNone/>
            </a:pPr>
            <a:r>
              <a:rPr lang="ru-RU" sz="3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Ставропольском крае в 2019 </a:t>
            </a:r>
            <a:r>
              <a:rPr lang="ru-RU" sz="3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году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6"/>
          <p:cNvSpPr>
            <a:spLocks/>
          </p:cNvSpPr>
          <p:nvPr/>
        </p:nvSpPr>
        <p:spPr bwMode="auto">
          <a:xfrm>
            <a:off x="6941197" y="5589276"/>
            <a:ext cx="5183200" cy="936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Aft>
                <a:spcPts val="0"/>
              </a:spcAft>
              <a:buClr>
                <a:srgbClr val="C00000"/>
              </a:buClr>
              <a:defRPr/>
            </a:pP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Толгурова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Элона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Евгеньевна,</a:t>
            </a:r>
          </a:p>
          <a:p>
            <a:pPr>
              <a:spcAft>
                <a:spcPts val="0"/>
              </a:spcAft>
              <a:buClr>
                <a:srgbClr val="C00000"/>
              </a:buClr>
              <a:defRPr/>
            </a:pPr>
            <a:endParaRPr lang="ru-RU" sz="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2000"/>
              </a:lnSpc>
              <a:spcAft>
                <a:spcPts val="0"/>
              </a:spcAft>
              <a:buClr>
                <a:srgbClr val="C00000"/>
              </a:buClr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заместитель министра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образования Ставропольского края</a:t>
            </a:r>
          </a:p>
        </p:txBody>
      </p:sp>
    </p:spTree>
    <p:extLst>
      <p:ext uri="{BB962C8B-B14F-4D97-AF65-F5344CB8AC3E}">
        <p14:creationId xmlns:p14="http://schemas.microsoft.com/office/powerpoint/2010/main" val="321691026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55241" y="203806"/>
            <a:ext cx="11881518" cy="950400"/>
            <a:chOff x="155241" y="203806"/>
            <a:chExt cx="11881518" cy="950400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155241" y="203806"/>
              <a:ext cx="11881517" cy="950400"/>
              <a:chOff x="155241" y="203806"/>
              <a:chExt cx="11881517" cy="950400"/>
            </a:xfrm>
          </p:grpSpPr>
          <p:sp>
            <p:nvSpPr>
              <p:cNvPr id="6" name="Горизонтальный свиток 5"/>
              <p:cNvSpPr/>
              <p:nvPr/>
            </p:nvSpPr>
            <p:spPr>
              <a:xfrm>
                <a:off x="155241" y="378943"/>
                <a:ext cx="11881517" cy="684000"/>
              </a:xfrm>
              <a:prstGeom prst="horizontalScroll">
                <a:avLst/>
              </a:prstGeom>
              <a:solidFill>
                <a:srgbClr val="183DB4"/>
              </a:solidFill>
              <a:ln>
                <a:solidFill>
                  <a:srgbClr val="183DB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pic>
            <p:nvPicPr>
              <p:cNvPr id="5" name="Picture 2" descr="http://www.stavregion.ru/_s_/i/gerb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8402" y="203806"/>
                <a:ext cx="828865" cy="950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" name="Прямоугольник 2"/>
            <p:cNvSpPr/>
            <p:nvPr/>
          </p:nvSpPr>
          <p:spPr>
            <a:xfrm>
              <a:off x="933451" y="418296"/>
              <a:ext cx="11103308" cy="6052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ru-RU" sz="2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Типология правонарушений, </a:t>
              </a:r>
            </a:p>
            <a:p>
              <a:pPr algn="ctr">
                <a:lnSpc>
                  <a:spcPts val="2000"/>
                </a:lnSpc>
              </a:pPr>
              <a:r>
                <a:rPr lang="ru-RU" sz="2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выявленных на ЕГЭ в 2015-2019 годах</a:t>
              </a:r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155283" y="1238080"/>
            <a:ext cx="1188151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Лица, </a:t>
            </a:r>
            <a:r>
              <a:rPr lang="ru-RU" sz="2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привлекаемые к проведению ЕГЭ (основной период)</a:t>
            </a:r>
            <a:endParaRPr lang="ru-RU" sz="21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6188305"/>
              </p:ext>
            </p:extLst>
          </p:nvPr>
        </p:nvGraphicFramePr>
        <p:xfrm>
          <a:off x="155241" y="1628770"/>
          <a:ext cx="11881471" cy="50400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03">
                  <a:extLst>
                    <a:ext uri="{9D8B030D-6E8A-4147-A177-3AD203B41FA5}">
                      <a16:colId xmlns:a16="http://schemas.microsoft.com/office/drawing/2014/main" xmlns="" val="1130740799"/>
                    </a:ext>
                  </a:extLst>
                </a:gridCol>
                <a:gridCol w="5760736">
                  <a:extLst>
                    <a:ext uri="{9D8B030D-6E8A-4147-A177-3AD203B41FA5}">
                      <a16:colId xmlns:a16="http://schemas.microsoft.com/office/drawing/2014/main" xmlns="" val="581022871"/>
                    </a:ext>
                  </a:extLst>
                </a:gridCol>
                <a:gridCol w="1080138">
                  <a:extLst>
                    <a:ext uri="{9D8B030D-6E8A-4147-A177-3AD203B41FA5}">
                      <a16:colId xmlns:a16="http://schemas.microsoft.com/office/drawing/2014/main" xmlns="" val="2202325573"/>
                    </a:ext>
                  </a:extLst>
                </a:gridCol>
                <a:gridCol w="1080138">
                  <a:extLst>
                    <a:ext uri="{9D8B030D-6E8A-4147-A177-3AD203B41FA5}">
                      <a16:colId xmlns:a16="http://schemas.microsoft.com/office/drawing/2014/main" xmlns="" val="902831634"/>
                    </a:ext>
                  </a:extLst>
                </a:gridCol>
                <a:gridCol w="1080138">
                  <a:extLst>
                    <a:ext uri="{9D8B030D-6E8A-4147-A177-3AD203B41FA5}">
                      <a16:colId xmlns:a16="http://schemas.microsoft.com/office/drawing/2014/main" xmlns="" val="4278702432"/>
                    </a:ext>
                  </a:extLst>
                </a:gridCol>
                <a:gridCol w="1080138">
                  <a:extLst>
                    <a:ext uri="{9D8B030D-6E8A-4147-A177-3AD203B41FA5}">
                      <a16:colId xmlns:a16="http://schemas.microsoft.com/office/drawing/2014/main" xmlns="" val="4167572845"/>
                    </a:ext>
                  </a:extLst>
                </a:gridCol>
                <a:gridCol w="1080180">
                  <a:extLst>
                    <a:ext uri="{9D8B030D-6E8A-4147-A177-3AD203B41FA5}">
                      <a16:colId xmlns:a16="http://schemas.microsoft.com/office/drawing/2014/main" xmlns="" val="3086944016"/>
                    </a:ext>
                  </a:extLst>
                </a:gridCol>
              </a:tblGrid>
              <a:tr h="720092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 п/п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Нарушения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065771007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Организаторы не проверили комплектность выданных участникам ЕГЭ </a:t>
                      </a:r>
                      <a:r>
                        <a:rPr lang="ru-RU" sz="16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ЭМ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8572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3394102856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Организаторы не обеспечили контроль за соблюдением порядка проведения </a:t>
                      </a:r>
                      <a:r>
                        <a:rPr lang="ru-RU" sz="16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ГИА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036994804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Наличие средств </a:t>
                      </a:r>
                      <a:r>
                        <a:rPr lang="ru-RU" sz="16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связи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85409686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Отсутствие системы видеонаблюдения в </a:t>
                      </a:r>
                      <a:r>
                        <a:rPr lang="ru-RU" sz="16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ППЭ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66488834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Нарушения при выдаче дополнительных </a:t>
                      </a:r>
                      <a:r>
                        <a:rPr lang="ru-RU" sz="16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бланков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247646564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ЭМ </a:t>
                      </a: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вскрыты не в 10 </a:t>
                      </a:r>
                      <a:r>
                        <a:rPr lang="ru-RU" sz="16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часов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84168580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ЭМ в </a:t>
                      </a: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аудитории не </a:t>
                      </a:r>
                      <a:r>
                        <a:rPr lang="ru-RU" sz="16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заклеены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8572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161813696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 продлено время для участника с ОВЗ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lang="ru-RU" sz="1600" b="1" kern="1200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8572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1215562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294775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55241" y="203806"/>
            <a:ext cx="11881518" cy="950400"/>
            <a:chOff x="155241" y="203806"/>
            <a:chExt cx="11881518" cy="950400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155241" y="203806"/>
              <a:ext cx="11881517" cy="950400"/>
              <a:chOff x="155241" y="203806"/>
              <a:chExt cx="11881517" cy="950400"/>
            </a:xfrm>
          </p:grpSpPr>
          <p:sp>
            <p:nvSpPr>
              <p:cNvPr id="6" name="Горизонтальный свиток 5"/>
              <p:cNvSpPr/>
              <p:nvPr/>
            </p:nvSpPr>
            <p:spPr>
              <a:xfrm>
                <a:off x="155241" y="378943"/>
                <a:ext cx="11881517" cy="684000"/>
              </a:xfrm>
              <a:prstGeom prst="horizontalScroll">
                <a:avLst/>
              </a:prstGeom>
              <a:solidFill>
                <a:srgbClr val="183DB4"/>
              </a:solidFill>
              <a:ln>
                <a:solidFill>
                  <a:srgbClr val="183DB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pic>
            <p:nvPicPr>
              <p:cNvPr id="5" name="Picture 2" descr="http://www.stavregion.ru/_s_/i/gerb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8402" y="203806"/>
                <a:ext cx="828865" cy="950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" name="Прямоугольник 2"/>
            <p:cNvSpPr/>
            <p:nvPr/>
          </p:nvSpPr>
          <p:spPr>
            <a:xfrm>
              <a:off x="933451" y="418296"/>
              <a:ext cx="11103308" cy="6052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ru-RU" sz="2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Типология правонарушений, </a:t>
              </a:r>
            </a:p>
            <a:p>
              <a:pPr algn="ctr">
                <a:lnSpc>
                  <a:spcPts val="2000"/>
                </a:lnSpc>
              </a:pPr>
              <a:r>
                <a:rPr lang="ru-RU" sz="2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выявленных на ЕГЭ в 2015-2019 годах</a:t>
              </a:r>
            </a:p>
          </p:txBody>
        </p:sp>
      </p:grp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8264048"/>
              </p:ext>
            </p:extLst>
          </p:nvPr>
        </p:nvGraphicFramePr>
        <p:xfrm>
          <a:off x="155288" y="1345597"/>
          <a:ext cx="11881471" cy="53506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03">
                  <a:extLst>
                    <a:ext uri="{9D8B030D-6E8A-4147-A177-3AD203B41FA5}">
                      <a16:colId xmlns:a16="http://schemas.microsoft.com/office/drawing/2014/main" xmlns="" val="1130740799"/>
                    </a:ext>
                  </a:extLst>
                </a:gridCol>
                <a:gridCol w="5760736">
                  <a:extLst>
                    <a:ext uri="{9D8B030D-6E8A-4147-A177-3AD203B41FA5}">
                      <a16:colId xmlns:a16="http://schemas.microsoft.com/office/drawing/2014/main" xmlns="" val="581022871"/>
                    </a:ext>
                  </a:extLst>
                </a:gridCol>
                <a:gridCol w="1080138">
                  <a:extLst>
                    <a:ext uri="{9D8B030D-6E8A-4147-A177-3AD203B41FA5}">
                      <a16:colId xmlns:a16="http://schemas.microsoft.com/office/drawing/2014/main" xmlns="" val="2202325573"/>
                    </a:ext>
                  </a:extLst>
                </a:gridCol>
                <a:gridCol w="1080138">
                  <a:extLst>
                    <a:ext uri="{9D8B030D-6E8A-4147-A177-3AD203B41FA5}">
                      <a16:colId xmlns:a16="http://schemas.microsoft.com/office/drawing/2014/main" xmlns="" val="902831634"/>
                    </a:ext>
                  </a:extLst>
                </a:gridCol>
                <a:gridCol w="1080138">
                  <a:extLst>
                    <a:ext uri="{9D8B030D-6E8A-4147-A177-3AD203B41FA5}">
                      <a16:colId xmlns:a16="http://schemas.microsoft.com/office/drawing/2014/main" xmlns="" val="4278702432"/>
                    </a:ext>
                  </a:extLst>
                </a:gridCol>
                <a:gridCol w="1080138">
                  <a:extLst>
                    <a:ext uri="{9D8B030D-6E8A-4147-A177-3AD203B41FA5}">
                      <a16:colId xmlns:a16="http://schemas.microsoft.com/office/drawing/2014/main" xmlns="" val="4167572845"/>
                    </a:ext>
                  </a:extLst>
                </a:gridCol>
                <a:gridCol w="1080180">
                  <a:extLst>
                    <a:ext uri="{9D8B030D-6E8A-4147-A177-3AD203B41FA5}">
                      <a16:colId xmlns:a16="http://schemas.microsoft.com/office/drawing/2014/main" xmlns="" val="3086944016"/>
                    </a:ext>
                  </a:extLst>
                </a:gridCol>
              </a:tblGrid>
              <a:tr h="706905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 п/п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Нарушения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065771007"/>
                  </a:ext>
                </a:extLst>
              </a:tr>
              <a:tr h="530111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Неправомерное увеличение </a:t>
                      </a: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продолжительности </a:t>
                      </a:r>
                      <a:r>
                        <a:rPr lang="ru-RU" sz="16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экзамена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3394102856"/>
                  </a:ext>
                </a:extLst>
              </a:tr>
              <a:tr h="530111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 проверены 3 экзаменационные работы в </a:t>
                      </a:r>
                      <a:r>
                        <a:rPr lang="ru-RU" sz="16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РЦОИ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036994804"/>
                  </a:ext>
                </a:extLst>
              </a:tr>
              <a:tr h="530111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Результаты ЕГЭ не переданы в </a:t>
                      </a:r>
                      <a:r>
                        <a:rPr lang="ru-RU" sz="16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ОМС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854096862"/>
                  </a:ext>
                </a:extLst>
              </a:tr>
              <a:tr h="530111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Увеличено время проведения </a:t>
                      </a:r>
                      <a:r>
                        <a:rPr lang="ru-RU" sz="16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экзамена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664888342"/>
                  </a:ext>
                </a:extLst>
              </a:tr>
              <a:tr h="598436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Нарушения в части упаковки </a:t>
                      </a:r>
                      <a:r>
                        <a:rPr lang="ru-RU" sz="16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ЭМ </a:t>
                      </a: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возвратные доставочные пакеты и сейф-пакеты </a:t>
                      </a:r>
                      <a:endParaRPr lang="ru-RU" sz="1600" b="1" kern="1200" dirty="0" smtClean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endParaRPr lang="ru-RU" sz="800" b="1" kern="1200" dirty="0" smtClean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247646564"/>
                  </a:ext>
                </a:extLst>
              </a:tr>
              <a:tr h="837811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Ошибочная привязка организаторами ППЭ дополнительного бланка ответов № 2 участника ЕГЭ к бланку ответов № 2 участника </a:t>
                      </a:r>
                      <a:r>
                        <a:rPr lang="ru-RU" sz="16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ЕГЭ</a:t>
                      </a:r>
                    </a:p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endParaRPr lang="ru-RU" sz="800" b="1" kern="1200" dirty="0" smtClean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841685803"/>
                  </a:ext>
                </a:extLst>
              </a:tr>
              <a:tr h="530111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Недостоверное внесение сведений в РИС специалистом </a:t>
                      </a:r>
                      <a:r>
                        <a:rPr lang="ru-RU" sz="16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РЦОИ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161813696"/>
                  </a:ext>
                </a:extLst>
              </a:tr>
              <a:tr h="530111">
                <a:tc gridSpan="2"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Итого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endParaRPr lang="ru-RU" sz="1600" b="1" kern="1200" dirty="0" smtClean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37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22</a:t>
                      </a:r>
                      <a:endParaRPr lang="ru-RU" sz="1800" b="1" kern="1200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0713483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848510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55241" y="203806"/>
            <a:ext cx="11881518" cy="950400"/>
            <a:chOff x="155241" y="203806"/>
            <a:chExt cx="11881518" cy="950400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155241" y="203806"/>
              <a:ext cx="11881517" cy="950400"/>
              <a:chOff x="155241" y="203806"/>
              <a:chExt cx="11881517" cy="950400"/>
            </a:xfrm>
          </p:grpSpPr>
          <p:sp>
            <p:nvSpPr>
              <p:cNvPr id="6" name="Горизонтальный свиток 5"/>
              <p:cNvSpPr/>
              <p:nvPr/>
            </p:nvSpPr>
            <p:spPr>
              <a:xfrm>
                <a:off x="155241" y="378943"/>
                <a:ext cx="11881517" cy="684000"/>
              </a:xfrm>
              <a:prstGeom prst="horizontalScroll">
                <a:avLst/>
              </a:prstGeom>
              <a:solidFill>
                <a:srgbClr val="183DB4"/>
              </a:solidFill>
              <a:ln>
                <a:solidFill>
                  <a:srgbClr val="183DB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pic>
            <p:nvPicPr>
              <p:cNvPr id="5" name="Picture 2" descr="http://www.stavregion.ru/_s_/i/gerb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8402" y="203806"/>
                <a:ext cx="828865" cy="950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" name="Прямоугольник 2"/>
            <p:cNvSpPr/>
            <p:nvPr/>
          </p:nvSpPr>
          <p:spPr>
            <a:xfrm>
              <a:off x="933451" y="546536"/>
              <a:ext cx="11103308" cy="3488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ru-RU" sz="2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Технические ошибки в работе верификаторов</a:t>
              </a:r>
            </a:p>
          </p:txBody>
        </p:sp>
      </p:grp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5644570"/>
              </p:ext>
            </p:extLst>
          </p:nvPr>
        </p:nvGraphicFramePr>
        <p:xfrm>
          <a:off x="155239" y="1268724"/>
          <a:ext cx="11881520" cy="53280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40">
                  <a:extLst>
                    <a:ext uri="{9D8B030D-6E8A-4147-A177-3AD203B41FA5}">
                      <a16:colId xmlns:a16="http://schemas.microsoft.com/office/drawing/2014/main" xmlns="" val="435755987"/>
                    </a:ext>
                  </a:extLst>
                </a:gridCol>
                <a:gridCol w="4860620">
                  <a:extLst>
                    <a:ext uri="{9D8B030D-6E8A-4147-A177-3AD203B41FA5}">
                      <a16:colId xmlns:a16="http://schemas.microsoft.com/office/drawing/2014/main" xmlns="" val="3443647288"/>
                    </a:ext>
                  </a:extLst>
                </a:gridCol>
                <a:gridCol w="2970380">
                  <a:extLst>
                    <a:ext uri="{9D8B030D-6E8A-4147-A177-3AD203B41FA5}">
                      <a16:colId xmlns:a16="http://schemas.microsoft.com/office/drawing/2014/main" xmlns="" val="2710658262"/>
                    </a:ext>
                  </a:extLst>
                </a:gridCol>
                <a:gridCol w="2970380">
                  <a:extLst>
                    <a:ext uri="{9D8B030D-6E8A-4147-A177-3AD203B41FA5}">
                      <a16:colId xmlns:a16="http://schemas.microsoft.com/office/drawing/2014/main" xmlns="" val="3949561518"/>
                    </a:ext>
                  </a:extLst>
                </a:gridCol>
              </a:tblGrid>
              <a:tr h="540069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 п/п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Экзамены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7184425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Математика (профильный уровень)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82573849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Русский язык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86852466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Математика (базовый уровень)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30495699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Обществознание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60873741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Английский язык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79175171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История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040108089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Химия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51096882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Физика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8263933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Биология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76348541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География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736528685"/>
                  </a:ext>
                </a:extLst>
              </a:tr>
              <a:tr h="468000">
                <a:tc gridSpan="2"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ИТОГО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8027344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37186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55241" y="203806"/>
            <a:ext cx="11881518" cy="950400"/>
            <a:chOff x="155241" y="203806"/>
            <a:chExt cx="11881518" cy="950400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155241" y="203806"/>
              <a:ext cx="11881517" cy="950400"/>
              <a:chOff x="155241" y="203806"/>
              <a:chExt cx="11881517" cy="950400"/>
            </a:xfrm>
          </p:grpSpPr>
          <p:sp>
            <p:nvSpPr>
              <p:cNvPr id="6" name="Горизонтальный свиток 5"/>
              <p:cNvSpPr/>
              <p:nvPr/>
            </p:nvSpPr>
            <p:spPr>
              <a:xfrm>
                <a:off x="155241" y="378943"/>
                <a:ext cx="11881517" cy="684000"/>
              </a:xfrm>
              <a:prstGeom prst="horizontalScroll">
                <a:avLst/>
              </a:prstGeom>
              <a:solidFill>
                <a:srgbClr val="183DB4"/>
              </a:solidFill>
              <a:ln>
                <a:solidFill>
                  <a:srgbClr val="183DB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pic>
            <p:nvPicPr>
              <p:cNvPr id="5" name="Picture 2" descr="http://www.stavregion.ru/_s_/i/gerb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8402" y="203806"/>
                <a:ext cx="828865" cy="950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" name="Прямоугольник 2"/>
            <p:cNvSpPr/>
            <p:nvPr/>
          </p:nvSpPr>
          <p:spPr>
            <a:xfrm>
              <a:off x="933451" y="546536"/>
              <a:ext cx="11103308" cy="3488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ru-RU" sz="2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Анализ «зон риска» ЕГЭ</a:t>
              </a:r>
            </a:p>
          </p:txBody>
        </p:sp>
      </p:grp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8952414"/>
              </p:ext>
            </p:extLst>
          </p:nvPr>
        </p:nvGraphicFramePr>
        <p:xfrm>
          <a:off x="155241" y="1238080"/>
          <a:ext cx="11881515" cy="54475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92">
                  <a:extLst>
                    <a:ext uri="{9D8B030D-6E8A-4147-A177-3AD203B41FA5}">
                      <a16:colId xmlns:a16="http://schemas.microsoft.com/office/drawing/2014/main" xmlns="" val="1359631715"/>
                    </a:ext>
                  </a:extLst>
                </a:gridCol>
                <a:gridCol w="8821127">
                  <a:extLst>
                    <a:ext uri="{9D8B030D-6E8A-4147-A177-3AD203B41FA5}">
                      <a16:colId xmlns:a16="http://schemas.microsoft.com/office/drawing/2014/main" xmlns="" val="1457059681"/>
                    </a:ext>
                  </a:extLst>
                </a:gridCol>
                <a:gridCol w="2340296">
                  <a:extLst>
                    <a:ext uri="{9D8B030D-6E8A-4147-A177-3AD203B41FA5}">
                      <a16:colId xmlns:a16="http://schemas.microsoft.com/office/drawing/2014/main" xmlns="" val="2917951585"/>
                    </a:ext>
                  </a:extLst>
                </a:gridCol>
              </a:tblGrid>
              <a:tr h="570713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0616" marR="606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«Зоны риска»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0616" marR="606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</a:t>
                      </a: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работ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0616" marR="606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568826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0616" marR="60616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Участники ЕГЭ, получившие неудовлетворительные результаты по одному из обязательных предметов в основной день, и пересдавших экзамен с повышением на 30 тестовых баллов и выше</a:t>
                      </a:r>
                    </a:p>
                    <a:p>
                      <a:pPr marL="0" indent="0" algn="just" defTabSz="914400" rtl="0" eaLnBrk="1" latinLnBrk="0" hangingPunct="1">
                        <a:spcAft>
                          <a:spcPts val="0"/>
                        </a:spcAft>
                      </a:pPr>
                      <a:endParaRPr lang="ru-RU" sz="1600" b="1" kern="1200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0616" marR="60616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</a:t>
                      </a:r>
                      <a:endParaRPr lang="ru-RU" sz="1600" b="1" kern="1200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0616" marR="60616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42682224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0616" marR="60616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Участники ЕГЭ, получившие на экзамене по русскому языку 90-100 баллов и имеющие «незачет» по итоговому </a:t>
                      </a:r>
                      <a:r>
                        <a:rPr lang="ru-RU" sz="16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сочинению</a:t>
                      </a:r>
                    </a:p>
                    <a:p>
                      <a:pPr marL="0" indent="0" algn="just" defTabSz="914400" rtl="0" eaLnBrk="1" latinLnBrk="0" hangingPunct="1">
                        <a:spcAft>
                          <a:spcPts val="0"/>
                        </a:spcAft>
                      </a:pPr>
                      <a:endParaRPr lang="ru-RU" sz="1600" b="1" kern="1200" dirty="0" smtClean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0616" marR="60616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0616" marR="60616" marT="0" marB="0" anchor="ctr"/>
                </a:tc>
                <a:extLst>
                  <a:ext uri="{0D108BD9-81ED-4DB2-BD59-A6C34878D82A}">
                    <a16:rowId xmlns:a16="http://schemas.microsoft.com/office/drawing/2014/main" xmlns="" val="27221823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0616" marR="60616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Участники ЕГЭ, получившие менее 30% баллов от максимального количества первичных баллов за часть с кратким ответом и более 70% баллов от максимального количества первичных баллов за часть с развёрнутым </a:t>
                      </a:r>
                      <a:r>
                        <a:rPr lang="ru-RU" sz="16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ответом</a:t>
                      </a:r>
                    </a:p>
                    <a:p>
                      <a:pPr marL="0" indent="0" algn="just" defTabSz="914400" rtl="0" eaLnBrk="1" latinLnBrk="0" hangingPunct="1">
                        <a:spcAft>
                          <a:spcPts val="0"/>
                        </a:spcAft>
                      </a:pPr>
                      <a:endParaRPr lang="ru-RU" sz="1600" b="1" kern="1200" dirty="0" smtClean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0616" marR="60616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88</a:t>
                      </a:r>
                    </a:p>
                  </a:txBody>
                  <a:tcPr marL="60616" marR="60616" marT="0" marB="0" anchor="ctr"/>
                </a:tc>
                <a:extLst>
                  <a:ext uri="{0D108BD9-81ED-4DB2-BD59-A6C34878D82A}">
                    <a16:rowId xmlns:a16="http://schemas.microsoft.com/office/drawing/2014/main" xmlns="" val="35447451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0616" marR="60616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Участники ЕГЭ, имеющие удовлетворенную  апелляцию  по результатам ЕГЭ, позволившие преодолеть минимальную границу количества баллов по соответствующему учебному </a:t>
                      </a:r>
                      <a:r>
                        <a:rPr lang="ru-RU" sz="16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предмету</a:t>
                      </a:r>
                    </a:p>
                    <a:p>
                      <a:pPr marL="0" indent="0" algn="just" defTabSz="914400" rtl="0" eaLnBrk="1" latinLnBrk="0" hangingPunct="1">
                        <a:spcAft>
                          <a:spcPts val="0"/>
                        </a:spcAft>
                      </a:pPr>
                      <a:endParaRPr lang="ru-RU" sz="1600" b="1" kern="1200" dirty="0" smtClean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0616" marR="60616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60616" marR="60616" marT="0" marB="0" anchor="ctr"/>
                </a:tc>
                <a:extLst>
                  <a:ext uri="{0D108BD9-81ED-4DB2-BD59-A6C34878D82A}">
                    <a16:rowId xmlns:a16="http://schemas.microsoft.com/office/drawing/2014/main" xmlns="" val="36387131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0616" marR="60616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Участники ЕГЭ, внесшие 4 или 5 правильных ответов в поле бланка </a:t>
                      </a:r>
                      <a:r>
                        <a:rPr lang="ru-RU" sz="16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 </a:t>
                      </a: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«Замена ошибочных ответов на задания с кратким ответом</a:t>
                      </a:r>
                      <a:r>
                        <a:rPr lang="ru-RU" sz="16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</a:p>
                    <a:p>
                      <a:pPr marL="0" indent="0" algn="just" defTabSz="914400" rtl="0" eaLnBrk="1" latinLnBrk="0" hangingPunct="1">
                        <a:spcAft>
                          <a:spcPts val="0"/>
                        </a:spcAft>
                      </a:pPr>
                      <a:endParaRPr lang="ru-RU" sz="1600" b="1" kern="1200" dirty="0" smtClean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0616" marR="60616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146</a:t>
                      </a:r>
                    </a:p>
                  </a:txBody>
                  <a:tcPr marL="60616" marR="60616" marT="0" marB="0" anchor="ctr"/>
                </a:tc>
                <a:extLst>
                  <a:ext uri="{0D108BD9-81ED-4DB2-BD59-A6C34878D82A}">
                    <a16:rowId xmlns:a16="http://schemas.microsoft.com/office/drawing/2014/main" xmlns="" val="8957029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0616" marR="60616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Участники ЕГЭ, завершившие экзамен в основной день досрочно по уважительной причине и получившие в резервный день от 80 до 100 баллов</a:t>
                      </a:r>
                    </a:p>
                  </a:txBody>
                  <a:tcPr marL="60616" marR="60616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0616" marR="60616" marT="0" marB="0" anchor="ctr"/>
                </a:tc>
                <a:extLst>
                  <a:ext uri="{0D108BD9-81ED-4DB2-BD59-A6C34878D82A}">
                    <a16:rowId xmlns:a16="http://schemas.microsoft.com/office/drawing/2014/main" xmlns="" val="24402210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670903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55241" y="203806"/>
            <a:ext cx="11881518" cy="950400"/>
            <a:chOff x="155241" y="203806"/>
            <a:chExt cx="11881518" cy="950400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155241" y="203806"/>
              <a:ext cx="11881517" cy="950400"/>
              <a:chOff x="155241" y="203806"/>
              <a:chExt cx="11881517" cy="950400"/>
            </a:xfrm>
          </p:grpSpPr>
          <p:sp>
            <p:nvSpPr>
              <p:cNvPr id="6" name="Горизонтальный свиток 5"/>
              <p:cNvSpPr/>
              <p:nvPr/>
            </p:nvSpPr>
            <p:spPr>
              <a:xfrm>
                <a:off x="155241" y="378943"/>
                <a:ext cx="11881517" cy="684000"/>
              </a:xfrm>
              <a:prstGeom prst="horizontalScroll">
                <a:avLst/>
              </a:prstGeom>
              <a:solidFill>
                <a:srgbClr val="183DB4"/>
              </a:solidFill>
              <a:ln>
                <a:solidFill>
                  <a:srgbClr val="183DB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pic>
            <p:nvPicPr>
              <p:cNvPr id="5" name="Picture 2" descr="http://www.stavregion.ru/_s_/i/gerb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8402" y="203806"/>
                <a:ext cx="828865" cy="950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" name="Прямоугольник 2"/>
            <p:cNvSpPr/>
            <p:nvPr/>
          </p:nvSpPr>
          <p:spPr>
            <a:xfrm>
              <a:off x="933451" y="546536"/>
              <a:ext cx="11103308" cy="3488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ru-RU" sz="2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Анализ ведомостей учета времени отсутствия участников ЕГЭ </a:t>
              </a:r>
            </a:p>
          </p:txBody>
        </p:sp>
      </p:grpSp>
      <p:pic>
        <p:nvPicPr>
          <p:cNvPr id="8" name="Picture 2" descr="https://cf.ppt-online.org/files1/slide/t/T2oAg0JsvRjOmQUGhCn5yFXH1pqrdc9NBkZS6l83EY/slide-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266" y="1352921"/>
            <a:ext cx="5674839" cy="3181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6300" y="2750459"/>
            <a:ext cx="2520322" cy="233263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7176137" y="1296124"/>
            <a:ext cx="486062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случае выхода участника ЕГЭ из аудитории проверить комплектность оставленных им ЭМ, а также заполнить форму ППЭ 12-04-МАШ «Ведомость учета времени отсутствия участника ГИА в аудитории», в которой фиксируется время выхода участника ЕГЭ из аудитории и время возвращения участника в аудиторию.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4819944"/>
              </p:ext>
            </p:extLst>
          </p:nvPr>
        </p:nvGraphicFramePr>
        <p:xfrm>
          <a:off x="1022821" y="5143040"/>
          <a:ext cx="10146355" cy="157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3086">
                  <a:extLst>
                    <a:ext uri="{9D8B030D-6E8A-4147-A177-3AD203B41FA5}">
                      <a16:colId xmlns:a16="http://schemas.microsoft.com/office/drawing/2014/main" xmlns="" val="1193125887"/>
                    </a:ext>
                  </a:extLst>
                </a:gridCol>
                <a:gridCol w="5191151">
                  <a:extLst>
                    <a:ext uri="{9D8B030D-6E8A-4147-A177-3AD203B41FA5}">
                      <a16:colId xmlns:a16="http://schemas.microsoft.com/office/drawing/2014/main" xmlns="" val="1038149652"/>
                    </a:ext>
                  </a:extLst>
                </a:gridCol>
                <a:gridCol w="3382118">
                  <a:extLst>
                    <a:ext uri="{9D8B030D-6E8A-4147-A177-3AD203B41FA5}">
                      <a16:colId xmlns:a16="http://schemas.microsoft.com/office/drawing/2014/main" xmlns="" val="1040312129"/>
                    </a:ext>
                  </a:extLst>
                </a:gridCol>
              </a:tblGrid>
              <a:tr h="57430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Среднее количество выходов из аудитории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00883693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Туркменский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2,75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803308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Изобильненский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2,58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837462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924963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55241" y="203806"/>
            <a:ext cx="11881518" cy="950400"/>
            <a:chOff x="155241" y="203806"/>
            <a:chExt cx="11881518" cy="950400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155241" y="203806"/>
              <a:ext cx="11881517" cy="950400"/>
              <a:chOff x="155241" y="203806"/>
              <a:chExt cx="11881517" cy="950400"/>
            </a:xfrm>
          </p:grpSpPr>
          <p:sp>
            <p:nvSpPr>
              <p:cNvPr id="6" name="Горизонтальный свиток 5"/>
              <p:cNvSpPr/>
              <p:nvPr/>
            </p:nvSpPr>
            <p:spPr>
              <a:xfrm>
                <a:off x="155241" y="378943"/>
                <a:ext cx="11881517" cy="684000"/>
              </a:xfrm>
              <a:prstGeom prst="horizontalScroll">
                <a:avLst/>
              </a:prstGeom>
              <a:solidFill>
                <a:srgbClr val="183DB4"/>
              </a:solidFill>
              <a:ln>
                <a:solidFill>
                  <a:srgbClr val="183DB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pic>
            <p:nvPicPr>
              <p:cNvPr id="5" name="Picture 2" descr="http://www.stavregion.ru/_s_/i/gerb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8402" y="203806"/>
                <a:ext cx="828865" cy="950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" name="Прямоугольник 2"/>
            <p:cNvSpPr/>
            <p:nvPr/>
          </p:nvSpPr>
          <p:spPr>
            <a:xfrm>
              <a:off x="933451" y="546536"/>
              <a:ext cx="11103308" cy="3488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ru-RU" sz="2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Нарушители порядка проведения </a:t>
              </a:r>
              <a:r>
                <a:rPr lang="ru-RU" sz="20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ЕГЭ </a:t>
              </a:r>
              <a:endPara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9593893"/>
              </p:ext>
            </p:extLst>
          </p:nvPr>
        </p:nvGraphicFramePr>
        <p:xfrm>
          <a:off x="155240" y="1628769"/>
          <a:ext cx="11881519" cy="47866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368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9869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4856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4882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74855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20093">
                <a:tc rowSpan="2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Период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Всего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том числе по итогам анализа ЕГЭ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977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лиц, привлеченных к дисциплинарной ответственности</a:t>
                      </a:r>
                    </a:p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лиц, </a:t>
                      </a:r>
                      <a:endParaRPr lang="ru-RU" sz="1600" b="1" kern="1200" dirty="0" smtClean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</a:t>
                      </a: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отношении которых возбуждены дела </a:t>
                      </a:r>
                      <a:endParaRPr lang="ru-RU" sz="1600" b="1" kern="1200" dirty="0" smtClean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 </a:t>
                      </a: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административных</a:t>
                      </a:r>
                    </a:p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правонарушениях</a:t>
                      </a:r>
                    </a:p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лиц, привлеченных к дисциплинарной ответственности</a:t>
                      </a:r>
                    </a:p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лиц, </a:t>
                      </a:r>
                      <a:endParaRPr lang="ru-RU" sz="1600" b="1" kern="1200" dirty="0" smtClean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</a:t>
                      </a: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отношении которых возбуждены дела </a:t>
                      </a:r>
                      <a:endParaRPr lang="ru-RU" sz="1600" b="1" kern="1200" dirty="0" smtClean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 </a:t>
                      </a: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административных</a:t>
                      </a:r>
                    </a:p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правонарушениях</a:t>
                      </a:r>
                    </a:p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1286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endParaRPr lang="ru-RU" sz="1800" b="1" kern="1200" dirty="0" smtClean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2017</a:t>
                      </a:r>
                    </a:p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endParaRPr lang="ru-RU" sz="18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1286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endParaRPr lang="ru-RU" sz="1800" b="1" kern="1200" dirty="0" smtClean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2018</a:t>
                      </a:r>
                    </a:p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endParaRPr lang="ru-RU" sz="18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1286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endParaRPr lang="ru-RU" sz="1800" b="1" kern="1200" dirty="0" smtClean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2019</a:t>
                      </a:r>
                    </a:p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endParaRPr lang="ru-RU" sz="18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740169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55241" y="203806"/>
            <a:ext cx="11881518" cy="950400"/>
            <a:chOff x="155241" y="203806"/>
            <a:chExt cx="11881518" cy="950400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155241" y="203806"/>
              <a:ext cx="11881517" cy="950400"/>
              <a:chOff x="155241" y="203806"/>
              <a:chExt cx="11881517" cy="950400"/>
            </a:xfrm>
          </p:grpSpPr>
          <p:sp>
            <p:nvSpPr>
              <p:cNvPr id="6" name="Горизонтальный свиток 5"/>
              <p:cNvSpPr/>
              <p:nvPr/>
            </p:nvSpPr>
            <p:spPr>
              <a:xfrm>
                <a:off x="155241" y="378943"/>
                <a:ext cx="11881517" cy="684000"/>
              </a:xfrm>
              <a:prstGeom prst="horizontalScroll">
                <a:avLst/>
              </a:prstGeom>
              <a:solidFill>
                <a:srgbClr val="183DB4"/>
              </a:solidFill>
              <a:ln>
                <a:solidFill>
                  <a:srgbClr val="183DB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pic>
            <p:nvPicPr>
              <p:cNvPr id="5" name="Picture 2" descr="http://www.stavregion.ru/_s_/i/gerb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8402" y="203806"/>
                <a:ext cx="828865" cy="950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" name="Прямоугольник 2"/>
            <p:cNvSpPr/>
            <p:nvPr/>
          </p:nvSpPr>
          <p:spPr>
            <a:xfrm>
              <a:off x="933451" y="546536"/>
              <a:ext cx="11103308" cy="3488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ru-RU" sz="2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Анализ «зон риска» ОГЭ</a:t>
              </a:r>
            </a:p>
          </p:txBody>
        </p:sp>
      </p:grp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772367"/>
              </p:ext>
            </p:extLst>
          </p:nvPr>
        </p:nvGraphicFramePr>
        <p:xfrm>
          <a:off x="155240" y="1808793"/>
          <a:ext cx="11881518" cy="41717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39">
                  <a:extLst>
                    <a:ext uri="{9D8B030D-6E8A-4147-A177-3AD203B41FA5}">
                      <a16:colId xmlns:a16="http://schemas.microsoft.com/office/drawing/2014/main" xmlns="" val="1172432640"/>
                    </a:ext>
                  </a:extLst>
                </a:gridCol>
                <a:gridCol w="7380943">
                  <a:extLst>
                    <a:ext uri="{9D8B030D-6E8A-4147-A177-3AD203B41FA5}">
                      <a16:colId xmlns:a16="http://schemas.microsoft.com/office/drawing/2014/main" xmlns="" val="1850978635"/>
                    </a:ext>
                  </a:extLst>
                </a:gridCol>
                <a:gridCol w="3420436">
                  <a:extLst>
                    <a:ext uri="{9D8B030D-6E8A-4147-A177-3AD203B41FA5}">
                      <a16:colId xmlns:a16="http://schemas.microsoft.com/office/drawing/2014/main" xmlns="" val="951754903"/>
                    </a:ext>
                  </a:extLst>
                </a:gridCol>
              </a:tblGrid>
              <a:tr h="720092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 </a:t>
                      </a:r>
                      <a:endParaRPr lang="ru-RU" sz="2000" b="1" kern="1200" dirty="0" smtClean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lv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п/п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«Зоны риска»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</a:t>
                      </a: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658162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Участники ОГЭ, получившие неудовлетворительные результаты и пересдавшие экзамен на «5» </a:t>
                      </a: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баллов</a:t>
                      </a:r>
                    </a:p>
                    <a:p>
                      <a:pPr indent="0" algn="l">
                        <a:spcAft>
                          <a:spcPts val="0"/>
                        </a:spcAft>
                      </a:pPr>
                      <a:endParaRPr lang="ru-RU" sz="800" b="1" kern="1200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3982355306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Участники ОГЭ, имеющие удовлетворенную апелляцию на 3 и более первичных </a:t>
                      </a: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балла</a:t>
                      </a:r>
                    </a:p>
                    <a:p>
                      <a:pPr indent="0" algn="l">
                        <a:spcAft>
                          <a:spcPts val="0"/>
                        </a:spcAft>
                      </a:pPr>
                      <a:endParaRPr lang="ru-RU" sz="800" b="1" kern="1200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654731293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Участники, получившие при прохождении государственной итоговой аттестации отметки «5» по всем предметам, но имеющие отметки «3» и (или) «4» в 8, 9 классах по соответствующим учебным </a:t>
                      </a: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предметам</a:t>
                      </a:r>
                    </a:p>
                    <a:p>
                      <a:pPr indent="0" algn="l">
                        <a:spcAft>
                          <a:spcPts val="0"/>
                        </a:spcAft>
                      </a:pPr>
                      <a:endParaRPr lang="ru-RU" sz="800" b="1" kern="1200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indent="0" algn="l">
                        <a:spcAft>
                          <a:spcPts val="0"/>
                        </a:spcAft>
                      </a:pPr>
                      <a:endParaRPr lang="ru-RU" sz="800" b="1" kern="1200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228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510955072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Участники ОГЭ, имеющие удовлетворённую апелляцию по результатам ОГЭ, позволившую преодолеть минимальную границу положительного результата по соответствующему учебному </a:t>
                      </a: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предмету</a:t>
                      </a:r>
                    </a:p>
                    <a:p>
                      <a:pPr indent="0" algn="l">
                        <a:spcAft>
                          <a:spcPts val="0"/>
                        </a:spcAft>
                      </a:pPr>
                      <a:endParaRPr lang="ru-RU" sz="800" b="1" kern="1200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4292189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293369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55241" y="203806"/>
            <a:ext cx="11881517" cy="950400"/>
            <a:chOff x="155241" y="203806"/>
            <a:chExt cx="11881517" cy="950400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155241" y="203806"/>
              <a:ext cx="11881517" cy="950400"/>
              <a:chOff x="155241" y="203806"/>
              <a:chExt cx="11881517" cy="950400"/>
            </a:xfrm>
          </p:grpSpPr>
          <p:sp>
            <p:nvSpPr>
              <p:cNvPr id="6" name="Горизонтальный свиток 5"/>
              <p:cNvSpPr/>
              <p:nvPr/>
            </p:nvSpPr>
            <p:spPr>
              <a:xfrm>
                <a:off x="155241" y="378943"/>
                <a:ext cx="11881517" cy="684000"/>
              </a:xfrm>
              <a:prstGeom prst="horizontalScroll">
                <a:avLst/>
              </a:prstGeom>
              <a:solidFill>
                <a:srgbClr val="183DB4"/>
              </a:solidFill>
              <a:ln>
                <a:solidFill>
                  <a:srgbClr val="183DB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pic>
            <p:nvPicPr>
              <p:cNvPr id="5" name="Picture 2" descr="http://www.stavregion.ru/_s_/i/gerb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8402" y="203806"/>
                <a:ext cx="828865" cy="950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" name="Прямоугольник 2"/>
            <p:cNvSpPr/>
            <p:nvPr/>
          </p:nvSpPr>
          <p:spPr>
            <a:xfrm>
              <a:off x="904671" y="418296"/>
              <a:ext cx="11103308" cy="6052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ru-RU" sz="2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Распределение правонарушений при проведении ГИА-11</a:t>
              </a:r>
            </a:p>
            <a:p>
              <a:pPr algn="ctr">
                <a:lnSpc>
                  <a:spcPts val="2000"/>
                </a:lnSpc>
              </a:pPr>
              <a:r>
                <a:rPr lang="ru-RU" sz="2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по муниципальным образованиям</a:t>
              </a:r>
            </a:p>
          </p:txBody>
        </p:sp>
      </p:grp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6420547"/>
              </p:ext>
            </p:extLst>
          </p:nvPr>
        </p:nvGraphicFramePr>
        <p:xfrm>
          <a:off x="155237" y="1154206"/>
          <a:ext cx="11881520" cy="56585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42">
                  <a:extLst>
                    <a:ext uri="{9D8B030D-6E8A-4147-A177-3AD203B41FA5}">
                      <a16:colId xmlns:a16="http://schemas.microsoft.com/office/drawing/2014/main" xmlns="" val="395342647"/>
                    </a:ext>
                  </a:extLst>
                </a:gridCol>
                <a:gridCol w="3600460">
                  <a:extLst>
                    <a:ext uri="{9D8B030D-6E8A-4147-A177-3AD203B41FA5}">
                      <a16:colId xmlns:a16="http://schemas.microsoft.com/office/drawing/2014/main" xmlns="" val="1320378782"/>
                    </a:ext>
                  </a:extLst>
                </a:gridCol>
                <a:gridCol w="3420437">
                  <a:extLst>
                    <a:ext uri="{9D8B030D-6E8A-4147-A177-3AD203B41FA5}">
                      <a16:colId xmlns:a16="http://schemas.microsoft.com/office/drawing/2014/main" xmlns="" val="3241603855"/>
                    </a:ext>
                  </a:extLst>
                </a:gridCol>
                <a:gridCol w="3780481">
                  <a:extLst>
                    <a:ext uri="{9D8B030D-6E8A-4147-A177-3AD203B41FA5}">
                      <a16:colId xmlns:a16="http://schemas.microsoft.com/office/drawing/2014/main" xmlns="" val="1489241780"/>
                    </a:ext>
                  </a:extLst>
                </a:gridCol>
              </a:tblGrid>
              <a:tr h="474564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 п/п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525" marR="585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Территория</a:t>
                      </a:r>
                    </a:p>
                  </a:txBody>
                  <a:tcPr marL="58525" marR="585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</a:t>
                      </a: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правонарушений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525" marR="585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% </a:t>
                      </a: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правонарушений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525" marR="585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4971737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525" marR="585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г. Ставрополь</a:t>
                      </a:r>
                    </a:p>
                  </a:txBody>
                  <a:tcPr marL="58525" marR="585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58525" marR="585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17,0</a:t>
                      </a:r>
                    </a:p>
                  </a:txBody>
                  <a:tcPr marL="58525" marR="585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4459249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525" marR="58525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г. Невинномысск</a:t>
                      </a:r>
                    </a:p>
                  </a:txBody>
                  <a:tcPr marL="58525" marR="58525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58525" marR="58525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15,3</a:t>
                      </a:r>
                    </a:p>
                  </a:txBody>
                  <a:tcPr marL="58525" marR="58525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7982122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525" marR="58525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Изобильненский</a:t>
                      </a:r>
                    </a:p>
                  </a:txBody>
                  <a:tcPr marL="58525" marR="58525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58525" marR="58525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11,9</a:t>
                      </a:r>
                    </a:p>
                  </a:txBody>
                  <a:tcPr marL="58525" marR="58525" marT="0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9406233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525" marR="58525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Буденновский</a:t>
                      </a:r>
                    </a:p>
                  </a:txBody>
                  <a:tcPr marL="58525" marR="58525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58525" marR="58525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8,5</a:t>
                      </a:r>
                    </a:p>
                  </a:txBody>
                  <a:tcPr marL="58525" marR="58525" marT="0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559791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525" marR="58525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Советский</a:t>
                      </a:r>
                    </a:p>
                  </a:txBody>
                  <a:tcPr marL="58525" marR="58525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58525" marR="58525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6,8</a:t>
                      </a:r>
                    </a:p>
                  </a:txBody>
                  <a:tcPr marL="58525" marR="58525" marT="0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263094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525" marR="58525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г. Кисловодск</a:t>
                      </a:r>
                    </a:p>
                  </a:txBody>
                  <a:tcPr marL="58525" marR="58525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58525" marR="58525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6,8</a:t>
                      </a:r>
                    </a:p>
                  </a:txBody>
                  <a:tcPr marL="58525" marR="58525" marT="0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0702937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525" marR="58525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г. Пятигорск</a:t>
                      </a:r>
                    </a:p>
                  </a:txBody>
                  <a:tcPr marL="58525" marR="58525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58525" marR="58525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6,8</a:t>
                      </a:r>
                    </a:p>
                  </a:txBody>
                  <a:tcPr marL="58525" marR="58525" marT="0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2514399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525" marR="58525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Благодарненский</a:t>
                      </a:r>
                    </a:p>
                  </a:txBody>
                  <a:tcPr marL="58525" marR="58525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8525" marR="58525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3,4</a:t>
                      </a:r>
                    </a:p>
                  </a:txBody>
                  <a:tcPr marL="58525" marR="58525" marT="0" marB="0" anchor="ctr"/>
                </a:tc>
                <a:extLst>
                  <a:ext uri="{0D108BD9-81ED-4DB2-BD59-A6C34878D82A}">
                    <a16:rowId xmlns:a16="http://schemas.microsoft.com/office/drawing/2014/main" xmlns="" val="61358146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525" marR="58525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Нефтекумский</a:t>
                      </a:r>
                    </a:p>
                  </a:txBody>
                  <a:tcPr marL="58525" marR="58525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8525" marR="58525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3,4</a:t>
                      </a:r>
                    </a:p>
                  </a:txBody>
                  <a:tcPr marL="58525" marR="58525" marT="0" marB="0" anchor="ctr"/>
                </a:tc>
                <a:extLst>
                  <a:ext uri="{0D108BD9-81ED-4DB2-BD59-A6C34878D82A}">
                    <a16:rowId xmlns:a16="http://schemas.microsoft.com/office/drawing/2014/main" xmlns="" val="173972098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525" marR="58525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г. Ессентуки</a:t>
                      </a:r>
                    </a:p>
                  </a:txBody>
                  <a:tcPr marL="58525" marR="58525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8525" marR="58525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3,4</a:t>
                      </a:r>
                    </a:p>
                  </a:txBody>
                  <a:tcPr marL="58525" marR="58525" marT="0" marB="0" anchor="ctr"/>
                </a:tc>
                <a:extLst>
                  <a:ext uri="{0D108BD9-81ED-4DB2-BD59-A6C34878D82A}">
                    <a16:rowId xmlns:a16="http://schemas.microsoft.com/office/drawing/2014/main" xmlns="" val="219997266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525" marR="58525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Георгиевский</a:t>
                      </a:r>
                    </a:p>
                  </a:txBody>
                  <a:tcPr marL="58525" marR="58525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8525" marR="58525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1,7</a:t>
                      </a:r>
                    </a:p>
                  </a:txBody>
                  <a:tcPr marL="58525" marR="58525" marT="0" marB="0" anchor="ctr"/>
                </a:tc>
                <a:extLst>
                  <a:ext uri="{0D108BD9-81ED-4DB2-BD59-A6C34878D82A}">
                    <a16:rowId xmlns:a16="http://schemas.microsoft.com/office/drawing/2014/main" xmlns="" val="42997058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525" marR="58525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Ипатовский</a:t>
                      </a:r>
                    </a:p>
                  </a:txBody>
                  <a:tcPr marL="58525" marR="58525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8525" marR="58525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1,7</a:t>
                      </a:r>
                    </a:p>
                  </a:txBody>
                  <a:tcPr marL="58525" marR="58525" marT="0" marB="0" anchor="ctr"/>
                </a:tc>
                <a:extLst>
                  <a:ext uri="{0D108BD9-81ED-4DB2-BD59-A6C34878D82A}">
                    <a16:rowId xmlns:a16="http://schemas.microsoft.com/office/drawing/2014/main" xmlns="" val="121231128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525" marR="58525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Кировский</a:t>
                      </a:r>
                    </a:p>
                  </a:txBody>
                  <a:tcPr marL="58525" marR="58525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8525" marR="58525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1,7</a:t>
                      </a:r>
                    </a:p>
                  </a:txBody>
                  <a:tcPr marL="58525" marR="58525" marT="0" marB="0" anchor="ctr"/>
                </a:tc>
                <a:extLst>
                  <a:ext uri="{0D108BD9-81ED-4DB2-BD59-A6C34878D82A}">
                    <a16:rowId xmlns:a16="http://schemas.microsoft.com/office/drawing/2014/main" xmlns="" val="76785619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525" marR="58525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Минераловодский</a:t>
                      </a:r>
                    </a:p>
                  </a:txBody>
                  <a:tcPr marL="58525" marR="58525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8525" marR="58525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1,7</a:t>
                      </a:r>
                    </a:p>
                  </a:txBody>
                  <a:tcPr marL="58525" marR="58525" marT="0" marB="0" anchor="ctr"/>
                </a:tc>
                <a:extLst>
                  <a:ext uri="{0D108BD9-81ED-4DB2-BD59-A6C34878D82A}">
                    <a16:rowId xmlns:a16="http://schemas.microsoft.com/office/drawing/2014/main" xmlns="" val="204637647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525" marR="58525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Новоалександровский</a:t>
                      </a:r>
                    </a:p>
                  </a:txBody>
                  <a:tcPr marL="58525" marR="58525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8525" marR="58525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1,7</a:t>
                      </a:r>
                    </a:p>
                  </a:txBody>
                  <a:tcPr marL="58525" marR="58525" marT="0" marB="0" anchor="ctr"/>
                </a:tc>
                <a:extLst>
                  <a:ext uri="{0D108BD9-81ED-4DB2-BD59-A6C34878D82A}">
                    <a16:rowId xmlns:a16="http://schemas.microsoft.com/office/drawing/2014/main" xmlns="" val="381452137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525" marR="58525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Петровский</a:t>
                      </a:r>
                    </a:p>
                  </a:txBody>
                  <a:tcPr marL="58525" marR="58525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8525" marR="58525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1,7</a:t>
                      </a:r>
                    </a:p>
                  </a:txBody>
                  <a:tcPr marL="58525" marR="58525" marT="0" marB="0" anchor="ctr"/>
                </a:tc>
                <a:extLst>
                  <a:ext uri="{0D108BD9-81ED-4DB2-BD59-A6C34878D82A}">
                    <a16:rowId xmlns:a16="http://schemas.microsoft.com/office/drawing/2014/main" xmlns="" val="257739242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525" marR="58525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Шпаковский</a:t>
                      </a:r>
                    </a:p>
                  </a:txBody>
                  <a:tcPr marL="58525" marR="58525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8525" marR="58525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1,7</a:t>
                      </a:r>
                    </a:p>
                  </a:txBody>
                  <a:tcPr marL="58525" marR="58525" marT="0" marB="0" anchor="ctr"/>
                </a:tc>
                <a:extLst>
                  <a:ext uri="{0D108BD9-81ED-4DB2-BD59-A6C34878D82A}">
                    <a16:rowId xmlns:a16="http://schemas.microsoft.com/office/drawing/2014/main" xmlns="" val="415070236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525" marR="58525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г. Железноводск</a:t>
                      </a:r>
                    </a:p>
                  </a:txBody>
                  <a:tcPr marL="58525" marR="58525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8525" marR="58525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1,7</a:t>
                      </a:r>
                    </a:p>
                  </a:txBody>
                  <a:tcPr marL="58525" marR="58525" marT="0" marB="0" anchor="ctr"/>
                </a:tc>
                <a:extLst>
                  <a:ext uri="{0D108BD9-81ED-4DB2-BD59-A6C34878D82A}">
                    <a16:rowId xmlns:a16="http://schemas.microsoft.com/office/drawing/2014/main" xmlns="" val="7707909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544372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55241" y="203806"/>
            <a:ext cx="11881517" cy="950400"/>
            <a:chOff x="155241" y="203806"/>
            <a:chExt cx="11881517" cy="950400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155241" y="203806"/>
              <a:ext cx="11881517" cy="950400"/>
              <a:chOff x="155241" y="203806"/>
              <a:chExt cx="11881517" cy="950400"/>
            </a:xfrm>
          </p:grpSpPr>
          <p:sp>
            <p:nvSpPr>
              <p:cNvPr id="6" name="Горизонтальный свиток 5"/>
              <p:cNvSpPr/>
              <p:nvPr/>
            </p:nvSpPr>
            <p:spPr>
              <a:xfrm>
                <a:off x="155241" y="378943"/>
                <a:ext cx="11881517" cy="684000"/>
              </a:xfrm>
              <a:prstGeom prst="horizontalScroll">
                <a:avLst/>
              </a:prstGeom>
              <a:solidFill>
                <a:srgbClr val="183DB4"/>
              </a:solidFill>
              <a:ln>
                <a:solidFill>
                  <a:srgbClr val="183DB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pic>
            <p:nvPicPr>
              <p:cNvPr id="5" name="Picture 2" descr="http://www.stavregion.ru/_s_/i/gerb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8402" y="203806"/>
                <a:ext cx="828865" cy="950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" name="Прямоугольник 2"/>
            <p:cNvSpPr/>
            <p:nvPr/>
          </p:nvSpPr>
          <p:spPr>
            <a:xfrm>
              <a:off x="889263" y="583396"/>
              <a:ext cx="11103308" cy="3488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ru-RU" sz="2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Правонарушения, выявленные при проведении ГИА-11 </a:t>
              </a:r>
            </a:p>
          </p:txBody>
        </p:sp>
      </p:grp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9155824"/>
              </p:ext>
            </p:extLst>
          </p:nvPr>
        </p:nvGraphicFramePr>
        <p:xfrm>
          <a:off x="155243" y="1808793"/>
          <a:ext cx="11837328" cy="34560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0205">
                  <a:extLst>
                    <a:ext uri="{9D8B030D-6E8A-4147-A177-3AD203B41FA5}">
                      <a16:colId xmlns:a16="http://schemas.microsoft.com/office/drawing/2014/main" xmlns="" val="1593732176"/>
                    </a:ext>
                  </a:extLst>
                </a:gridCol>
                <a:gridCol w="2160276">
                  <a:extLst>
                    <a:ext uri="{9D8B030D-6E8A-4147-A177-3AD203B41FA5}">
                      <a16:colId xmlns:a16="http://schemas.microsoft.com/office/drawing/2014/main" xmlns="" val="232147758"/>
                    </a:ext>
                  </a:extLst>
                </a:gridCol>
                <a:gridCol w="1800230">
                  <a:extLst>
                    <a:ext uri="{9D8B030D-6E8A-4147-A177-3AD203B41FA5}">
                      <a16:colId xmlns:a16="http://schemas.microsoft.com/office/drawing/2014/main" xmlns="" val="837782827"/>
                    </a:ext>
                  </a:extLst>
                </a:gridCol>
                <a:gridCol w="2160276">
                  <a:extLst>
                    <a:ext uri="{9D8B030D-6E8A-4147-A177-3AD203B41FA5}">
                      <a16:colId xmlns:a16="http://schemas.microsoft.com/office/drawing/2014/main" xmlns="" val="2646874944"/>
                    </a:ext>
                  </a:extLst>
                </a:gridCol>
                <a:gridCol w="1800230">
                  <a:extLst>
                    <a:ext uri="{9D8B030D-6E8A-4147-A177-3AD203B41FA5}">
                      <a16:colId xmlns:a16="http://schemas.microsoft.com/office/drawing/2014/main" xmlns="" val="2384282656"/>
                    </a:ext>
                  </a:extLst>
                </a:gridCol>
                <a:gridCol w="2296111">
                  <a:extLst>
                    <a:ext uri="{9D8B030D-6E8A-4147-A177-3AD203B41FA5}">
                      <a16:colId xmlns:a16="http://schemas.microsoft.com/office/drawing/2014/main" xmlns="" val="3112442095"/>
                    </a:ext>
                  </a:extLst>
                </a:gridCol>
              </a:tblGrid>
              <a:tr h="720092">
                <a:tc gridSpan="2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09519993"/>
                  </a:ext>
                </a:extLst>
              </a:tr>
              <a:tr h="1512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Участники ЕГЭ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Лица, привлеченные к проведению ЕГЭ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Участники ЕГЭ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Лица, привлеченные к проведению ЕГЭ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Участники ЕГЭ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Лица, привлеченные к проведению ЕГЭ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363974189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957927895"/>
                  </a:ext>
                </a:extLst>
              </a:tr>
              <a:tr h="612000">
                <a:tc gridSpan="2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62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44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59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845945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96635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55241" y="203806"/>
            <a:ext cx="11881517" cy="950400"/>
            <a:chOff x="155241" y="203806"/>
            <a:chExt cx="11881517" cy="950400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155241" y="203806"/>
              <a:ext cx="11881517" cy="950400"/>
              <a:chOff x="155241" y="203806"/>
              <a:chExt cx="11881517" cy="950400"/>
            </a:xfrm>
          </p:grpSpPr>
          <p:sp>
            <p:nvSpPr>
              <p:cNvPr id="6" name="Горизонтальный свиток 5"/>
              <p:cNvSpPr/>
              <p:nvPr/>
            </p:nvSpPr>
            <p:spPr>
              <a:xfrm>
                <a:off x="155241" y="378943"/>
                <a:ext cx="11881517" cy="684000"/>
              </a:xfrm>
              <a:prstGeom prst="horizontalScroll">
                <a:avLst/>
              </a:prstGeom>
              <a:solidFill>
                <a:srgbClr val="183DB4"/>
              </a:solidFill>
              <a:ln>
                <a:solidFill>
                  <a:srgbClr val="183DB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pic>
            <p:nvPicPr>
              <p:cNvPr id="5" name="Picture 2" descr="http://www.stavregion.ru/_s_/i/gerb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8402" y="203806"/>
                <a:ext cx="828865" cy="950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" name="Прямоугольник 2"/>
            <p:cNvSpPr/>
            <p:nvPr/>
          </p:nvSpPr>
          <p:spPr>
            <a:xfrm>
              <a:off x="889263" y="583396"/>
              <a:ext cx="11103308" cy="3488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ru-RU" sz="2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Правонарушения, выявленные при проведении </a:t>
              </a:r>
              <a:r>
                <a:rPr lang="ru-RU" sz="20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ГИА-9 </a:t>
              </a:r>
              <a:endPara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0416365"/>
              </p:ext>
            </p:extLst>
          </p:nvPr>
        </p:nvGraphicFramePr>
        <p:xfrm>
          <a:off x="155243" y="1808793"/>
          <a:ext cx="11837328" cy="34560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0205">
                  <a:extLst>
                    <a:ext uri="{9D8B030D-6E8A-4147-A177-3AD203B41FA5}">
                      <a16:colId xmlns:a16="http://schemas.microsoft.com/office/drawing/2014/main" xmlns="" val="1593732176"/>
                    </a:ext>
                  </a:extLst>
                </a:gridCol>
                <a:gridCol w="2160276">
                  <a:extLst>
                    <a:ext uri="{9D8B030D-6E8A-4147-A177-3AD203B41FA5}">
                      <a16:colId xmlns:a16="http://schemas.microsoft.com/office/drawing/2014/main" xmlns="" val="232147758"/>
                    </a:ext>
                  </a:extLst>
                </a:gridCol>
                <a:gridCol w="1800230">
                  <a:extLst>
                    <a:ext uri="{9D8B030D-6E8A-4147-A177-3AD203B41FA5}">
                      <a16:colId xmlns:a16="http://schemas.microsoft.com/office/drawing/2014/main" xmlns="" val="837782827"/>
                    </a:ext>
                  </a:extLst>
                </a:gridCol>
                <a:gridCol w="2160276">
                  <a:extLst>
                    <a:ext uri="{9D8B030D-6E8A-4147-A177-3AD203B41FA5}">
                      <a16:colId xmlns:a16="http://schemas.microsoft.com/office/drawing/2014/main" xmlns="" val="2646874944"/>
                    </a:ext>
                  </a:extLst>
                </a:gridCol>
                <a:gridCol w="1800230">
                  <a:extLst>
                    <a:ext uri="{9D8B030D-6E8A-4147-A177-3AD203B41FA5}">
                      <a16:colId xmlns:a16="http://schemas.microsoft.com/office/drawing/2014/main" xmlns="" val="2384282656"/>
                    </a:ext>
                  </a:extLst>
                </a:gridCol>
                <a:gridCol w="2296111">
                  <a:extLst>
                    <a:ext uri="{9D8B030D-6E8A-4147-A177-3AD203B41FA5}">
                      <a16:colId xmlns:a16="http://schemas.microsoft.com/office/drawing/2014/main" xmlns="" val="3112442095"/>
                    </a:ext>
                  </a:extLst>
                </a:gridCol>
              </a:tblGrid>
              <a:tr h="720092">
                <a:tc gridSpan="2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09519993"/>
                  </a:ext>
                </a:extLst>
              </a:tr>
              <a:tr h="1512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Участники </a:t>
                      </a:r>
                      <a:r>
                        <a:rPr lang="ru-RU" sz="20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ОГЭ</a:t>
                      </a:r>
                      <a:endParaRPr lang="ru-RU" sz="2000" b="1" kern="1200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Лица, привлеченные к проведению </a:t>
                      </a:r>
                      <a:r>
                        <a:rPr lang="ru-RU" sz="20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ОГЭ</a:t>
                      </a:r>
                      <a:endParaRPr lang="ru-RU" sz="2000" b="1" kern="1200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Участники </a:t>
                      </a:r>
                      <a:r>
                        <a:rPr lang="ru-RU" sz="20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ОГЭ</a:t>
                      </a:r>
                      <a:endParaRPr lang="ru-RU" sz="2000" b="1" kern="1200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Лица, привлеченные к проведению </a:t>
                      </a:r>
                      <a:r>
                        <a:rPr lang="ru-RU" sz="20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ОГЭ</a:t>
                      </a:r>
                      <a:endParaRPr lang="ru-RU" sz="2000" b="1" kern="1200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Участники </a:t>
                      </a:r>
                      <a:r>
                        <a:rPr lang="ru-RU" sz="20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ОГЭ</a:t>
                      </a:r>
                      <a:endParaRPr lang="ru-RU" sz="2000" b="1" kern="1200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Лица, привлеченные к проведению </a:t>
                      </a:r>
                      <a:r>
                        <a:rPr lang="ru-RU" sz="20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ОГЭ</a:t>
                      </a:r>
                      <a:endParaRPr lang="ru-RU" sz="2000" b="1" kern="1200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363974189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endParaRPr lang="ru-RU" sz="2000" b="1" kern="1200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endParaRPr lang="ru-RU" sz="2000" b="1" kern="1200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</a:t>
                      </a:r>
                      <a:endParaRPr lang="ru-RU" sz="2000" b="1" kern="1200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</a:t>
                      </a:r>
                      <a:endParaRPr lang="ru-RU" sz="2000" b="1" kern="1200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</a:t>
                      </a:r>
                      <a:endParaRPr lang="ru-RU" sz="2000" b="1" kern="1200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</a:t>
                      </a:r>
                      <a:endParaRPr lang="ru-RU" sz="2000" b="1" kern="1200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957927895"/>
                  </a:ext>
                </a:extLst>
              </a:tr>
              <a:tr h="612000">
                <a:tc gridSpan="2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  <a:endParaRPr lang="ru-RU" sz="2000" b="1" kern="1200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</a:t>
                      </a:r>
                      <a:endParaRPr lang="ru-RU" sz="2000" b="1" kern="1200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</a:t>
                      </a:r>
                      <a:endParaRPr lang="ru-RU" sz="2000" b="1" kern="1200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845945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109810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55241" y="203806"/>
            <a:ext cx="11881518" cy="950400"/>
            <a:chOff x="155241" y="203806"/>
            <a:chExt cx="11881518" cy="950400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155241" y="203806"/>
              <a:ext cx="11881517" cy="950400"/>
              <a:chOff x="155241" y="203806"/>
              <a:chExt cx="11881517" cy="950400"/>
            </a:xfrm>
          </p:grpSpPr>
          <p:sp>
            <p:nvSpPr>
              <p:cNvPr id="6" name="Горизонтальный свиток 5"/>
              <p:cNvSpPr/>
              <p:nvPr/>
            </p:nvSpPr>
            <p:spPr>
              <a:xfrm>
                <a:off x="155241" y="378943"/>
                <a:ext cx="11881517" cy="684000"/>
              </a:xfrm>
              <a:prstGeom prst="horizontalScroll">
                <a:avLst/>
              </a:prstGeom>
              <a:solidFill>
                <a:srgbClr val="183DB4"/>
              </a:solidFill>
              <a:ln>
                <a:solidFill>
                  <a:srgbClr val="183DB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pic>
            <p:nvPicPr>
              <p:cNvPr id="5" name="Picture 2" descr="http://www.stavregion.ru/_s_/i/gerb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8402" y="203806"/>
                <a:ext cx="828865" cy="950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" name="Прямоугольник 2"/>
            <p:cNvSpPr/>
            <p:nvPr/>
          </p:nvSpPr>
          <p:spPr>
            <a:xfrm>
              <a:off x="933451" y="508410"/>
              <a:ext cx="1110330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Объективность ЕГЭ</a:t>
              </a:r>
            </a:p>
          </p:txBody>
        </p:sp>
      </p:grpSp>
      <p:pic>
        <p:nvPicPr>
          <p:cNvPr id="10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42"/>
          <a:stretch/>
        </p:blipFill>
        <p:spPr bwMode="auto">
          <a:xfrm>
            <a:off x="6469052" y="1180296"/>
            <a:ext cx="4134334" cy="338361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" name="Прямоугольник 100"/>
          <p:cNvSpPr/>
          <p:nvPr/>
        </p:nvSpPr>
        <p:spPr>
          <a:xfrm>
            <a:off x="155240" y="5049207"/>
            <a:ext cx="1188151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7675" algn="just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Система контроля за ходом ЕГЭ отработана и надежна, она позволяет оперативно выявлять практически все нарушения. Поэтому мы еще раз призываем всех выпускников не рисковать своим будущим и не пытаться принести на экзамены шпаргалки и мобильные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телефоны.</a:t>
            </a:r>
          </a:p>
          <a:p>
            <a:pPr indent="447675"/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С.С.Кравцов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90810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55241" y="203806"/>
            <a:ext cx="11881517" cy="950400"/>
            <a:chOff x="155241" y="203806"/>
            <a:chExt cx="11881517" cy="950400"/>
          </a:xfrm>
        </p:grpSpPr>
        <p:sp>
          <p:nvSpPr>
            <p:cNvPr id="6" name="Горизонтальный свиток 5"/>
            <p:cNvSpPr/>
            <p:nvPr/>
          </p:nvSpPr>
          <p:spPr>
            <a:xfrm>
              <a:off x="155241" y="378943"/>
              <a:ext cx="11881517" cy="684000"/>
            </a:xfrm>
            <a:prstGeom prst="horizontalScroll">
              <a:avLst/>
            </a:prstGeom>
            <a:solidFill>
              <a:srgbClr val="183DB4"/>
            </a:solidFill>
            <a:ln>
              <a:solidFill>
                <a:srgbClr val="183D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5" name="Picture 2" descr="http://www.stavregion.ru/_s_/i/gerb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402" y="203806"/>
              <a:ext cx="828865" cy="950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Rectangle 6"/>
          <p:cNvSpPr>
            <a:spLocks/>
          </p:cNvSpPr>
          <p:nvPr/>
        </p:nvSpPr>
        <p:spPr bwMode="auto">
          <a:xfrm>
            <a:off x="155241" y="1988870"/>
            <a:ext cx="11881518" cy="2340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>
              <a:buClr>
                <a:srgbClr val="C3260C"/>
              </a:buClr>
              <a:buSzPct val="128000"/>
              <a:buFont typeface="Georgia" pitchFamily="18" charset="0"/>
              <a:buNone/>
            </a:pP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Clr>
                <a:srgbClr val="C3260C"/>
              </a:buClr>
              <a:buSzPct val="128000"/>
              <a:buFont typeface="Georgia" pitchFamily="18" charset="0"/>
              <a:buNone/>
            </a:pPr>
            <a:r>
              <a:rPr lang="ru-RU" sz="3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 результатах осуществления контрольно-надзорных мероприятий </a:t>
            </a:r>
            <a:r>
              <a:rPr lang="ru-RU" sz="3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3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организации и проведении государственной итоговой аттестации </a:t>
            </a:r>
          </a:p>
          <a:p>
            <a:pPr algn="ctr" eaLnBrk="1" hangingPunct="1">
              <a:buClr>
                <a:srgbClr val="C3260C"/>
              </a:buClr>
              <a:buSzPct val="128000"/>
              <a:buFont typeface="Georgia" pitchFamily="18" charset="0"/>
              <a:buNone/>
            </a:pPr>
            <a:r>
              <a:rPr lang="ru-RU" sz="3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Ставропольском крае в 2019 </a:t>
            </a:r>
            <a:r>
              <a:rPr lang="ru-RU" sz="3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году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95585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55241" y="203806"/>
            <a:ext cx="11881518" cy="950400"/>
            <a:chOff x="155241" y="203806"/>
            <a:chExt cx="11881518" cy="950400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155241" y="203806"/>
              <a:ext cx="11881517" cy="950400"/>
              <a:chOff x="155241" y="203806"/>
              <a:chExt cx="11881517" cy="950400"/>
            </a:xfrm>
          </p:grpSpPr>
          <p:sp>
            <p:nvSpPr>
              <p:cNvPr id="6" name="Горизонтальный свиток 5"/>
              <p:cNvSpPr/>
              <p:nvPr/>
            </p:nvSpPr>
            <p:spPr>
              <a:xfrm>
                <a:off x="155241" y="378943"/>
                <a:ext cx="11881517" cy="684000"/>
              </a:xfrm>
              <a:prstGeom prst="horizontalScroll">
                <a:avLst/>
              </a:prstGeom>
              <a:solidFill>
                <a:srgbClr val="183DB4"/>
              </a:solidFill>
              <a:ln>
                <a:solidFill>
                  <a:srgbClr val="183DB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pic>
            <p:nvPicPr>
              <p:cNvPr id="5" name="Picture 2" descr="http://www.stavregion.ru/_s_/i/gerb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8402" y="203806"/>
                <a:ext cx="828865" cy="950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" name="Прямоугольник 2"/>
            <p:cNvSpPr/>
            <p:nvPr/>
          </p:nvSpPr>
          <p:spPr>
            <a:xfrm>
              <a:off x="933451" y="508410"/>
              <a:ext cx="1110330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Система контроля на ГИА-11</a:t>
              </a:r>
            </a:p>
          </p:txBody>
        </p:sp>
      </p:grp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2310076"/>
              </p:ext>
            </p:extLst>
          </p:nvPr>
        </p:nvGraphicFramePr>
        <p:xfrm>
          <a:off x="155241" y="1249774"/>
          <a:ext cx="11881516" cy="50532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76">
                  <a:extLst>
                    <a:ext uri="{9D8B030D-6E8A-4147-A177-3AD203B41FA5}">
                      <a16:colId xmlns:a16="http://schemas.microsoft.com/office/drawing/2014/main" xmlns="" val="930592323"/>
                    </a:ext>
                  </a:extLst>
                </a:gridCol>
                <a:gridCol w="9721240">
                  <a:extLst>
                    <a:ext uri="{9D8B030D-6E8A-4147-A177-3AD203B41FA5}">
                      <a16:colId xmlns:a16="http://schemas.microsoft.com/office/drawing/2014/main" xmlns="" val="3165606322"/>
                    </a:ext>
                  </a:extLst>
                </a:gridCol>
              </a:tblGrid>
              <a:tr h="559019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Период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Мероприятие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4130895835"/>
                  </a:ext>
                </a:extLst>
              </a:tr>
              <a:tr h="6912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Октябрь-ноябрь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Профилактические мероприятия по предупреждению нарушений на итоговом сочинении (изложении</a:t>
                      </a: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indent="0" algn="l">
                        <a:spcAft>
                          <a:spcPts val="0"/>
                        </a:spcAft>
                      </a:pPr>
                      <a:endParaRPr lang="ru-RU" sz="800" b="1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291422385"/>
                  </a:ext>
                </a:extLst>
              </a:tr>
              <a:tr h="6912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Декабрь </a:t>
                      </a:r>
                      <a:endParaRPr lang="ru-RU" sz="1800" b="1" kern="1200" dirty="0" smtClean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lang="ru-RU" sz="1800" b="1" kern="120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февраль, май)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Контроль за проведением итогового сочинения (изложения</a:t>
                      </a: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686479079"/>
                  </a:ext>
                </a:extLst>
              </a:tr>
              <a:tr h="41783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Декабрь-январь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Анализ результатов итогового сочинения (изложения) и качества проверки </a:t>
                      </a: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работ</a:t>
                      </a:r>
                    </a:p>
                    <a:p>
                      <a:pPr marL="0" indent="0" algn="l">
                        <a:spcAft>
                          <a:spcPts val="0"/>
                        </a:spcAft>
                      </a:pPr>
                      <a:endParaRPr lang="ru-RU" sz="800" b="1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3164179413"/>
                  </a:ext>
                </a:extLst>
              </a:tr>
              <a:tr h="3456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Январь-март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Профилактические мероприятия по предупреждению нарушений на </a:t>
                      </a: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ГИА</a:t>
                      </a:r>
                    </a:p>
                    <a:p>
                      <a:pPr marL="0" indent="0" algn="l">
                        <a:spcAft>
                          <a:spcPts val="0"/>
                        </a:spcAft>
                      </a:pPr>
                      <a:endParaRPr lang="ru-RU" sz="800" b="1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858589448"/>
                  </a:ext>
                </a:extLst>
              </a:tr>
              <a:tr h="3456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Март-апрель 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Контроль за проведением досрочного этапа </a:t>
                      </a: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ГИА-11</a:t>
                      </a:r>
                    </a:p>
                    <a:p>
                      <a:pPr marL="0" indent="0" algn="l">
                        <a:spcAft>
                          <a:spcPts val="0"/>
                        </a:spcAft>
                      </a:pPr>
                      <a:endParaRPr lang="ru-RU" sz="800" b="1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172533460"/>
                  </a:ext>
                </a:extLst>
              </a:tr>
              <a:tr h="3456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Май-июль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Контроль за проведением основного этапа </a:t>
                      </a: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ГИА-11</a:t>
                      </a:r>
                    </a:p>
                    <a:p>
                      <a:pPr indent="0" algn="l">
                        <a:spcAft>
                          <a:spcPts val="0"/>
                        </a:spcAft>
                      </a:pPr>
                      <a:endParaRPr lang="ru-RU" sz="800" b="1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389120126"/>
                  </a:ext>
                </a:extLst>
              </a:tr>
              <a:tr h="3456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Июль-август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Анализ «зон риска», анализ результатов правоприменительной </a:t>
                      </a: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практики</a:t>
                      </a:r>
                    </a:p>
                    <a:p>
                      <a:pPr indent="0" algn="l">
                        <a:spcAft>
                          <a:spcPts val="0"/>
                        </a:spcAft>
                      </a:pPr>
                      <a:endParaRPr lang="ru-RU" sz="800" b="1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859169448"/>
                  </a:ext>
                </a:extLst>
              </a:tr>
              <a:tr h="41783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Сентябрь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Контроль за проведением дополнительного периода ГИА-11 (сентябрьские сроки</a:t>
                      </a: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</a:p>
                    <a:p>
                      <a:pPr indent="0" algn="l">
                        <a:spcAft>
                          <a:spcPts val="0"/>
                        </a:spcAft>
                      </a:pPr>
                      <a:endParaRPr lang="ru-RU" sz="800" b="1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170619405"/>
                  </a:ext>
                </a:extLst>
              </a:tr>
              <a:tr h="6912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Март-февраль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Анализ видеоматериалов проведения ГИА-11, профилактические мероприятия по предупреждению нарушений на ГИА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7040133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244145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55241" y="203806"/>
            <a:ext cx="11881518" cy="950400"/>
            <a:chOff x="155241" y="203806"/>
            <a:chExt cx="11881518" cy="950400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155241" y="203806"/>
              <a:ext cx="11881517" cy="950400"/>
              <a:chOff x="155241" y="203806"/>
              <a:chExt cx="11881517" cy="950400"/>
            </a:xfrm>
          </p:grpSpPr>
          <p:sp>
            <p:nvSpPr>
              <p:cNvPr id="6" name="Горизонтальный свиток 5"/>
              <p:cNvSpPr/>
              <p:nvPr/>
            </p:nvSpPr>
            <p:spPr>
              <a:xfrm>
                <a:off x="155241" y="378943"/>
                <a:ext cx="11881517" cy="684000"/>
              </a:xfrm>
              <a:prstGeom prst="horizontalScroll">
                <a:avLst/>
              </a:prstGeom>
              <a:solidFill>
                <a:srgbClr val="183DB4"/>
              </a:solidFill>
              <a:ln>
                <a:solidFill>
                  <a:srgbClr val="183DB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pic>
            <p:nvPicPr>
              <p:cNvPr id="5" name="Picture 2" descr="http://www.stavregion.ru/_s_/i/gerb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8402" y="203806"/>
                <a:ext cx="828865" cy="950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" name="Прямоугольник 2"/>
            <p:cNvSpPr/>
            <p:nvPr/>
          </p:nvSpPr>
          <p:spPr>
            <a:xfrm>
              <a:off x="933451" y="508410"/>
              <a:ext cx="1110330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Объективность ГИА-9</a:t>
              </a:r>
              <a:endPara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</p:grp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954" y="1384029"/>
            <a:ext cx="5617532" cy="318832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55241" y="5049207"/>
            <a:ext cx="118815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7675" algn="just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Сегодня мы смещаем акценты на проведение ГИА-9. Необходимо обеспечить такой же высокий уровень организации экзамена, как и в 11-х классах.</a:t>
            </a:r>
          </a:p>
          <a:p>
            <a:pPr algn="r"/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А.А.Музаев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91070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55241" y="203806"/>
            <a:ext cx="11881518" cy="950400"/>
            <a:chOff x="155241" y="203806"/>
            <a:chExt cx="11881518" cy="950400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155241" y="203806"/>
              <a:ext cx="11881517" cy="950400"/>
              <a:chOff x="155241" y="203806"/>
              <a:chExt cx="11881517" cy="950400"/>
            </a:xfrm>
          </p:grpSpPr>
          <p:sp>
            <p:nvSpPr>
              <p:cNvPr id="6" name="Горизонтальный свиток 5"/>
              <p:cNvSpPr/>
              <p:nvPr/>
            </p:nvSpPr>
            <p:spPr>
              <a:xfrm>
                <a:off x="155241" y="378943"/>
                <a:ext cx="11881517" cy="684000"/>
              </a:xfrm>
              <a:prstGeom prst="horizontalScroll">
                <a:avLst/>
              </a:prstGeom>
              <a:solidFill>
                <a:srgbClr val="183DB4"/>
              </a:solidFill>
              <a:ln>
                <a:solidFill>
                  <a:srgbClr val="183DB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pic>
            <p:nvPicPr>
              <p:cNvPr id="5" name="Picture 2" descr="http://www.stavregion.ru/_s_/i/gerb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8402" y="203806"/>
                <a:ext cx="828865" cy="950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" name="Прямоугольник 2"/>
            <p:cNvSpPr/>
            <p:nvPr/>
          </p:nvSpPr>
          <p:spPr>
            <a:xfrm>
              <a:off x="933451" y="508410"/>
              <a:ext cx="1110330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Система контроля ГИА</a:t>
              </a: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9091261" y="1175299"/>
            <a:ext cx="2880368" cy="2473203"/>
            <a:chOff x="8226315" y="2043281"/>
            <a:chExt cx="2880368" cy="2473203"/>
          </a:xfrm>
        </p:grpSpPr>
        <p:pic>
          <p:nvPicPr>
            <p:cNvPr id="12" name="Picture 18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16322" y="2043281"/>
              <a:ext cx="2100354" cy="190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" name="Прямоугольник 12"/>
            <p:cNvSpPr/>
            <p:nvPr/>
          </p:nvSpPr>
          <p:spPr>
            <a:xfrm>
              <a:off x="8226315" y="3931709"/>
              <a:ext cx="288036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Общественные наблюдатели </a:t>
              </a:r>
            </a:p>
            <a:p>
              <a:pPr algn="ctr"/>
              <a:r>
                <a:rPr lang="ru-RU" sz="1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и онлайн-наблюдатели</a:t>
              </a: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9451975" y="4422258"/>
            <a:ext cx="2158939" cy="2229343"/>
            <a:chOff x="3937060" y="3905394"/>
            <a:chExt cx="2158939" cy="2229343"/>
          </a:xfrm>
        </p:grpSpPr>
        <p:pic>
          <p:nvPicPr>
            <p:cNvPr id="15" name="Picture 19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7060" y="3905394"/>
              <a:ext cx="2158939" cy="190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Прямоугольник 15"/>
            <p:cNvSpPr/>
            <p:nvPr/>
          </p:nvSpPr>
          <p:spPr>
            <a:xfrm>
              <a:off x="3937060" y="5796183"/>
              <a:ext cx="2158939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Видеонаблюдение</a:t>
              </a:r>
            </a:p>
          </p:txBody>
        </p:sp>
      </p:grpSp>
      <p:sp>
        <p:nvSpPr>
          <p:cNvPr id="17" name="Скругленный прямоугольник 16"/>
          <p:cNvSpPr/>
          <p:nvPr/>
        </p:nvSpPr>
        <p:spPr>
          <a:xfrm>
            <a:off x="277526" y="2009154"/>
            <a:ext cx="2725200" cy="1526968"/>
          </a:xfrm>
          <a:prstGeom prst="roundRect">
            <a:avLst/>
          </a:prstGeom>
          <a:solidFill>
            <a:schemeClr val="accent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81043" tIns="40522" rIns="81043" bIns="40522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уровень</a:t>
            </a:r>
            <a:endParaRPr lang="en-US" sz="22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99405" y="4482333"/>
            <a:ext cx="2703321" cy="1706991"/>
          </a:xfrm>
          <a:prstGeom prst="roundRect">
            <a:avLst/>
          </a:prstGeom>
          <a:solidFill>
            <a:srgbClr val="4F81BD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81043" tIns="40522" rIns="81043" bIns="40522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уровень</a:t>
            </a:r>
            <a:endParaRPr lang="en-US" sz="22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7771027"/>
              </p:ext>
            </p:extLst>
          </p:nvPr>
        </p:nvGraphicFramePr>
        <p:xfrm>
          <a:off x="3253895" y="1448747"/>
          <a:ext cx="5684207" cy="37084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684207">
                  <a:extLst>
                    <a:ext uri="{9D8B030D-6E8A-4147-A177-3AD203B41FA5}">
                      <a16:colId xmlns:a16="http://schemas.microsoft.com/office/drawing/2014/main" xmlns="" val="20023256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Должностные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лица Рособрнадзора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74039934"/>
                  </a:ext>
                </a:extLst>
              </a:tr>
            </a:tbl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6279592"/>
              </p:ext>
            </p:extLst>
          </p:nvPr>
        </p:nvGraphicFramePr>
        <p:xfrm>
          <a:off x="3253895" y="2009154"/>
          <a:ext cx="5684207" cy="37084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684207">
                  <a:extLst>
                    <a:ext uri="{9D8B030D-6E8A-4147-A177-3AD203B41FA5}">
                      <a16:colId xmlns:a16="http://schemas.microsoft.com/office/drawing/2014/main" xmlns="" val="20023256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Федеральные эксперты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74039934"/>
                  </a:ext>
                </a:extLst>
              </a:tr>
            </a:tbl>
          </a:graphicData>
        </a:graphic>
      </p:graphicFrame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6205627"/>
              </p:ext>
            </p:extLst>
          </p:nvPr>
        </p:nvGraphicFramePr>
        <p:xfrm>
          <a:off x="3258766" y="2587218"/>
          <a:ext cx="5684207" cy="37084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684207">
                  <a:extLst>
                    <a:ext uri="{9D8B030D-6E8A-4147-A177-3AD203B41FA5}">
                      <a16:colId xmlns:a16="http://schemas.microsoft.com/office/drawing/2014/main" xmlns="" val="20023256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Федеральные общественные наблюдатели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74039934"/>
                  </a:ext>
                </a:extLst>
              </a:tr>
            </a:tbl>
          </a:graphicData>
        </a:graphic>
      </p:graphicFrame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3425491"/>
              </p:ext>
            </p:extLst>
          </p:nvPr>
        </p:nvGraphicFramePr>
        <p:xfrm>
          <a:off x="3258766" y="3165282"/>
          <a:ext cx="5684207" cy="37084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684207">
                  <a:extLst>
                    <a:ext uri="{9D8B030D-6E8A-4147-A177-3AD203B41FA5}">
                      <a16:colId xmlns:a16="http://schemas.microsoft.com/office/drawing/2014/main" xmlns="" val="20023256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Федеральные онлайн-наблюдатели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74039934"/>
                  </a:ext>
                </a:extLst>
              </a:tr>
            </a:tbl>
          </a:graphicData>
        </a:graphic>
      </p:graphicFrame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2573797"/>
              </p:ext>
            </p:extLst>
          </p:nvPr>
        </p:nvGraphicFramePr>
        <p:xfrm>
          <a:off x="3276125" y="4482333"/>
          <a:ext cx="5684207" cy="37084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684207">
                  <a:extLst>
                    <a:ext uri="{9D8B030D-6E8A-4147-A177-3AD203B41FA5}">
                      <a16:colId xmlns:a16="http://schemas.microsoft.com/office/drawing/2014/main" xmlns="" val="20023256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Должностные лица министерства образования края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74039934"/>
                  </a:ext>
                </a:extLst>
              </a:tr>
            </a:tbl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5807211"/>
              </p:ext>
            </p:extLst>
          </p:nvPr>
        </p:nvGraphicFramePr>
        <p:xfrm>
          <a:off x="3276125" y="5049207"/>
          <a:ext cx="5684207" cy="3657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684207">
                  <a:extLst>
                    <a:ext uri="{9D8B030D-6E8A-4147-A177-3AD203B41FA5}">
                      <a16:colId xmlns:a16="http://schemas.microsoft.com/office/drawing/2014/main" xmlns="" val="2002325647"/>
                    </a:ext>
                  </a:extLst>
                </a:gridCol>
              </a:tblGrid>
              <a:tr h="1962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Члены ГЭК с контрольными функциями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74039934"/>
                  </a:ext>
                </a:extLst>
              </a:tr>
            </a:tbl>
          </a:graphicData>
        </a:graphic>
      </p:graphicFrame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5105517"/>
              </p:ext>
            </p:extLst>
          </p:nvPr>
        </p:nvGraphicFramePr>
        <p:xfrm>
          <a:off x="3260989" y="5589276"/>
          <a:ext cx="5684207" cy="3657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684207">
                  <a:extLst>
                    <a:ext uri="{9D8B030D-6E8A-4147-A177-3AD203B41FA5}">
                      <a16:colId xmlns:a16="http://schemas.microsoft.com/office/drawing/2014/main" xmlns="" val="2002325647"/>
                    </a:ext>
                  </a:extLst>
                </a:gridCol>
              </a:tblGrid>
              <a:tr h="2033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Региональные общественные наблюдатели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74039934"/>
                  </a:ext>
                </a:extLst>
              </a:tr>
            </a:tbl>
          </a:graphicData>
        </a:graphic>
      </p:graphicFrame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9160163"/>
              </p:ext>
            </p:extLst>
          </p:nvPr>
        </p:nvGraphicFramePr>
        <p:xfrm>
          <a:off x="3260989" y="6129345"/>
          <a:ext cx="5684207" cy="3657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684207">
                  <a:extLst>
                    <a:ext uri="{9D8B030D-6E8A-4147-A177-3AD203B41FA5}">
                      <a16:colId xmlns:a16="http://schemas.microsoft.com/office/drawing/2014/main" xmlns="" val="2002325647"/>
                    </a:ext>
                  </a:extLst>
                </a:gridCol>
              </a:tblGrid>
              <a:tr h="1837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Региональный СИЦ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740399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026635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55241" y="203806"/>
            <a:ext cx="11881518" cy="950400"/>
            <a:chOff x="155241" y="203806"/>
            <a:chExt cx="11881518" cy="950400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155241" y="203806"/>
              <a:ext cx="11881517" cy="950400"/>
              <a:chOff x="155241" y="203806"/>
              <a:chExt cx="11881517" cy="950400"/>
            </a:xfrm>
          </p:grpSpPr>
          <p:sp>
            <p:nvSpPr>
              <p:cNvPr id="6" name="Горизонтальный свиток 5"/>
              <p:cNvSpPr/>
              <p:nvPr/>
            </p:nvSpPr>
            <p:spPr>
              <a:xfrm>
                <a:off x="155241" y="378943"/>
                <a:ext cx="11881517" cy="684000"/>
              </a:xfrm>
              <a:prstGeom prst="horizontalScroll">
                <a:avLst/>
              </a:prstGeom>
              <a:solidFill>
                <a:srgbClr val="183DB4"/>
              </a:solidFill>
              <a:ln>
                <a:solidFill>
                  <a:srgbClr val="183DB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pic>
            <p:nvPicPr>
              <p:cNvPr id="5" name="Picture 2" descr="http://www.stavregion.ru/_s_/i/gerb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8402" y="203806"/>
                <a:ext cx="828865" cy="950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" name="Прямоугольник 2"/>
            <p:cNvSpPr/>
            <p:nvPr/>
          </p:nvSpPr>
          <p:spPr>
            <a:xfrm>
              <a:off x="933451" y="508410"/>
              <a:ext cx="1110330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Структура корпуса общественных наблюдателей</a:t>
              </a:r>
            </a:p>
          </p:txBody>
        </p:sp>
      </p:grp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258858"/>
              </p:ext>
            </p:extLst>
          </p:nvPr>
        </p:nvGraphicFramePr>
        <p:xfrm>
          <a:off x="155241" y="1448747"/>
          <a:ext cx="11881517" cy="45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4191">
                  <a:extLst>
                    <a:ext uri="{9D8B030D-6E8A-4147-A177-3AD203B41FA5}">
                      <a16:colId xmlns:a16="http://schemas.microsoft.com/office/drawing/2014/main" xmlns="" val="930592323"/>
                    </a:ext>
                  </a:extLst>
                </a:gridCol>
                <a:gridCol w="5092079">
                  <a:extLst>
                    <a:ext uri="{9D8B030D-6E8A-4147-A177-3AD203B41FA5}">
                      <a16:colId xmlns:a16="http://schemas.microsoft.com/office/drawing/2014/main" xmlns="" val="1408120206"/>
                    </a:ext>
                  </a:extLst>
                </a:gridCol>
                <a:gridCol w="3055247">
                  <a:extLst>
                    <a:ext uri="{9D8B030D-6E8A-4147-A177-3AD203B41FA5}">
                      <a16:colId xmlns:a16="http://schemas.microsoft.com/office/drawing/2014/main" xmlns="" val="3165606322"/>
                    </a:ext>
                  </a:extLst>
                </a:gridCol>
              </a:tblGrid>
              <a:tr h="900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Общественные </a:t>
                      </a:r>
                      <a:r>
                        <a:rPr lang="ru-RU" sz="2000" b="1" kern="120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наблюдатели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ЕГЭ</a:t>
                      </a:r>
                      <a:endParaRPr lang="ru-RU" sz="2000" b="1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ОГЭ</a:t>
                      </a:r>
                      <a:endParaRPr lang="ru-RU" sz="2000" b="1" kern="1200" dirty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4130895835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Родительская общественность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906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1304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291422385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Студенты 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вузов </a:t>
                      </a:r>
                      <a:r>
                        <a:rPr lang="ru-RU" sz="2000" b="1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края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686479079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Федеральные 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общественные </a:t>
                      </a:r>
                      <a:r>
                        <a:rPr lang="ru-RU" sz="2000" b="1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наблюдатели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3164179413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Региональный 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ситуационный </a:t>
                      </a:r>
                      <a:r>
                        <a:rPr lang="ru-RU" sz="2000" b="1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центр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858589448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Ситуационный 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центр </a:t>
                      </a:r>
                      <a:r>
                        <a:rPr lang="ru-RU" sz="2000" b="1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СКФУ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1725334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98905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8019770"/>
              </p:ext>
            </p:extLst>
          </p:nvPr>
        </p:nvGraphicFramePr>
        <p:xfrm>
          <a:off x="3329181" y="1238080"/>
          <a:ext cx="8227716" cy="5426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Группа 3"/>
          <p:cNvGrpSpPr/>
          <p:nvPr/>
        </p:nvGrpSpPr>
        <p:grpSpPr>
          <a:xfrm>
            <a:off x="155241" y="203806"/>
            <a:ext cx="11881518" cy="950400"/>
            <a:chOff x="155241" y="203806"/>
            <a:chExt cx="11881518" cy="950400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155241" y="203806"/>
              <a:ext cx="11881517" cy="950400"/>
              <a:chOff x="155241" y="203806"/>
              <a:chExt cx="11881517" cy="950400"/>
            </a:xfrm>
          </p:grpSpPr>
          <p:sp>
            <p:nvSpPr>
              <p:cNvPr id="6" name="Горизонтальный свиток 5"/>
              <p:cNvSpPr/>
              <p:nvPr/>
            </p:nvSpPr>
            <p:spPr>
              <a:xfrm>
                <a:off x="155241" y="378943"/>
                <a:ext cx="11881517" cy="684000"/>
              </a:xfrm>
              <a:prstGeom prst="horizontalScroll">
                <a:avLst/>
              </a:prstGeom>
              <a:solidFill>
                <a:srgbClr val="183DB4"/>
              </a:solidFill>
              <a:ln>
                <a:solidFill>
                  <a:srgbClr val="183DB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pic>
            <p:nvPicPr>
              <p:cNvPr id="5" name="Picture 2" descr="http://www.stavregion.ru/_s_/i/gerb.pn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8402" y="203806"/>
                <a:ext cx="828865" cy="950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" name="Прямоугольник 2"/>
            <p:cNvSpPr/>
            <p:nvPr/>
          </p:nvSpPr>
          <p:spPr>
            <a:xfrm>
              <a:off x="933451" y="508410"/>
              <a:ext cx="1110330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Эффективность общественного наблюдения и контроля на </a:t>
              </a:r>
              <a:r>
                <a:rPr lang="ru-RU" sz="20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ЕГЭ</a:t>
              </a:r>
              <a:endPara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9091261" y="1175299"/>
            <a:ext cx="2880368" cy="2473203"/>
            <a:chOff x="8226315" y="2043281"/>
            <a:chExt cx="2880368" cy="2473203"/>
          </a:xfrm>
        </p:grpSpPr>
        <p:pic>
          <p:nvPicPr>
            <p:cNvPr id="9" name="Picture 18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16322" y="2043281"/>
              <a:ext cx="2100354" cy="190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Прямоугольник 9"/>
            <p:cNvSpPr/>
            <p:nvPr/>
          </p:nvSpPr>
          <p:spPr>
            <a:xfrm>
              <a:off x="8226315" y="3931709"/>
              <a:ext cx="288036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Общественные наблюдатели </a:t>
              </a:r>
            </a:p>
            <a:p>
              <a:pPr algn="ctr"/>
              <a:r>
                <a:rPr lang="ru-RU" sz="1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и онлайн-наблюдатели</a:t>
              </a:r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623178" y="1538600"/>
            <a:ext cx="2259459" cy="540069"/>
          </a:xfrm>
          <a:prstGeom prst="rect">
            <a:avLst/>
          </a:prstGeom>
          <a:solidFill>
            <a:srgbClr val="B04426"/>
          </a:solidFill>
          <a:ln>
            <a:solidFill>
              <a:srgbClr val="B044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ФГБУ «Федеральный центр тестирования»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23178" y="2313898"/>
            <a:ext cx="2259459" cy="540069"/>
          </a:xfrm>
          <a:prstGeom prst="rect">
            <a:avLst/>
          </a:prstGeom>
          <a:solidFill>
            <a:srgbClr val="B04426"/>
          </a:solidFill>
          <a:ln>
            <a:solidFill>
              <a:srgbClr val="B044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Федеральный эксперт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23177" y="3147338"/>
            <a:ext cx="2259459" cy="540069"/>
          </a:xfrm>
          <a:prstGeom prst="rect">
            <a:avLst/>
          </a:prstGeom>
          <a:solidFill>
            <a:srgbClr val="B04426"/>
          </a:solidFill>
          <a:ln>
            <a:solidFill>
              <a:srgbClr val="B044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Общественные наблюдатели СИЦ СК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23176" y="3969069"/>
            <a:ext cx="2259459" cy="540069"/>
          </a:xfrm>
          <a:prstGeom prst="rect">
            <a:avLst/>
          </a:prstGeom>
          <a:solidFill>
            <a:srgbClr val="B04426"/>
          </a:solidFill>
          <a:ln>
            <a:solidFill>
              <a:srgbClr val="B044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Организаторы в аудитории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23175" y="4767545"/>
            <a:ext cx="2259459" cy="540069"/>
          </a:xfrm>
          <a:prstGeom prst="rect">
            <a:avLst/>
          </a:prstGeom>
          <a:solidFill>
            <a:srgbClr val="B04426"/>
          </a:solidFill>
          <a:ln>
            <a:solidFill>
              <a:srgbClr val="B044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Федеральные онлайн-наблюдатели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05690" y="5600985"/>
            <a:ext cx="2259459" cy="540069"/>
          </a:xfrm>
          <a:prstGeom prst="rect">
            <a:avLst/>
          </a:prstGeom>
          <a:solidFill>
            <a:srgbClr val="B04426"/>
          </a:solidFill>
          <a:ln>
            <a:solidFill>
              <a:srgbClr val="B044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Должностные лица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минобразования края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8492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55241" y="203806"/>
            <a:ext cx="11881518" cy="950400"/>
            <a:chOff x="155241" y="203806"/>
            <a:chExt cx="11881518" cy="950400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155241" y="203806"/>
              <a:ext cx="11881517" cy="950400"/>
              <a:chOff x="155241" y="203806"/>
              <a:chExt cx="11881517" cy="950400"/>
            </a:xfrm>
          </p:grpSpPr>
          <p:sp>
            <p:nvSpPr>
              <p:cNvPr id="6" name="Горизонтальный свиток 5"/>
              <p:cNvSpPr/>
              <p:nvPr/>
            </p:nvSpPr>
            <p:spPr>
              <a:xfrm>
                <a:off x="155241" y="378943"/>
                <a:ext cx="11881517" cy="684000"/>
              </a:xfrm>
              <a:prstGeom prst="horizontalScroll">
                <a:avLst/>
              </a:prstGeom>
              <a:solidFill>
                <a:srgbClr val="183DB4"/>
              </a:solidFill>
              <a:ln>
                <a:solidFill>
                  <a:srgbClr val="183DB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pic>
            <p:nvPicPr>
              <p:cNvPr id="5" name="Picture 2" descr="http://www.stavregion.ru/_s_/i/gerb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8402" y="203806"/>
                <a:ext cx="828865" cy="950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" name="Прямоугольник 2"/>
            <p:cNvSpPr/>
            <p:nvPr/>
          </p:nvSpPr>
          <p:spPr>
            <a:xfrm>
              <a:off x="933451" y="418296"/>
              <a:ext cx="11103308" cy="6052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ru-RU" sz="2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Распределение нарушений при проверке итогового сочинения </a:t>
              </a:r>
            </a:p>
            <a:p>
              <a:pPr algn="ctr">
                <a:lnSpc>
                  <a:spcPts val="2000"/>
                </a:lnSpc>
              </a:pPr>
              <a:r>
                <a:rPr lang="ru-RU" sz="2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(изложения) по муниципальным образованиям</a:t>
              </a:r>
            </a:p>
          </p:txBody>
        </p:sp>
      </p:grp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6878975"/>
              </p:ext>
            </p:extLst>
          </p:nvPr>
        </p:nvGraphicFramePr>
        <p:xfrm>
          <a:off x="155240" y="1280148"/>
          <a:ext cx="11881519" cy="53454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5565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744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55139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08668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Территория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экспертов, привлеченных к дисциплинарной ответственности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1200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 Ставрополь</a:t>
                      </a:r>
                      <a:endParaRPr lang="ru-RU" sz="1800" b="1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800" b="1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1200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Минераловодский</a:t>
                      </a:r>
                      <a:endParaRPr lang="ru-RU" sz="1800" b="1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800" b="1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1200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Буденновский</a:t>
                      </a:r>
                      <a:endParaRPr lang="ru-RU" sz="1800" b="1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b="1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1200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Петровский</a:t>
                      </a:r>
                      <a:endParaRPr lang="ru-RU" sz="1800" b="1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b="1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1200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Туркменский</a:t>
                      </a:r>
                      <a:endParaRPr lang="ru-RU" sz="1800" b="1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b="1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1200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 Железноводск</a:t>
                      </a:r>
                      <a:endParaRPr lang="ru-RU" sz="1800" b="1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b="1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31200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Георгиевский</a:t>
                      </a:r>
                      <a:endParaRPr lang="ru-RU" sz="1800" b="1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b="1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31200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Ипатовский</a:t>
                      </a:r>
                      <a:endParaRPr lang="ru-RU" sz="1800" b="1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b="1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31200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Кировский</a:t>
                      </a:r>
                      <a:endParaRPr lang="ru-RU" sz="1800" b="1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b="1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31200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Красногвардейский</a:t>
                      </a:r>
                      <a:endParaRPr lang="ru-RU" sz="1800" b="1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b="1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31200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Левокумский</a:t>
                      </a:r>
                      <a:endParaRPr lang="ru-RU" sz="1800" b="1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b="1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31200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Нефтекумский</a:t>
                      </a:r>
                      <a:endParaRPr lang="ru-RU" sz="1800" b="1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b="1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31200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Новоалександровский</a:t>
                      </a:r>
                      <a:endParaRPr lang="ru-RU" sz="1800" b="1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b="1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31200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Советский</a:t>
                      </a:r>
                      <a:endParaRPr lang="ru-RU" sz="1800" b="1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b="1" dirty="0">
                        <a:solidFill>
                          <a:srgbClr val="03237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389161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55241" y="203806"/>
            <a:ext cx="11881518" cy="950400"/>
            <a:chOff x="155241" y="203806"/>
            <a:chExt cx="11881518" cy="950400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155241" y="203806"/>
              <a:ext cx="11881517" cy="950400"/>
              <a:chOff x="155241" y="203806"/>
              <a:chExt cx="11881517" cy="950400"/>
            </a:xfrm>
          </p:grpSpPr>
          <p:sp>
            <p:nvSpPr>
              <p:cNvPr id="6" name="Горизонтальный свиток 5"/>
              <p:cNvSpPr/>
              <p:nvPr/>
            </p:nvSpPr>
            <p:spPr>
              <a:xfrm>
                <a:off x="155241" y="378943"/>
                <a:ext cx="11881517" cy="684000"/>
              </a:xfrm>
              <a:prstGeom prst="horizontalScroll">
                <a:avLst/>
              </a:prstGeom>
              <a:solidFill>
                <a:srgbClr val="183DB4"/>
              </a:solidFill>
              <a:ln>
                <a:solidFill>
                  <a:srgbClr val="183DB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pic>
            <p:nvPicPr>
              <p:cNvPr id="5" name="Picture 2" descr="http://www.stavregion.ru/_s_/i/gerb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8402" y="203806"/>
                <a:ext cx="828865" cy="950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" name="Прямоугольник 2"/>
            <p:cNvSpPr/>
            <p:nvPr/>
          </p:nvSpPr>
          <p:spPr>
            <a:xfrm>
              <a:off x="933451" y="418296"/>
              <a:ext cx="11103308" cy="6052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ru-RU" sz="2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Типология правонарушений, </a:t>
              </a:r>
            </a:p>
            <a:p>
              <a:pPr algn="ctr">
                <a:lnSpc>
                  <a:spcPts val="2000"/>
                </a:lnSpc>
              </a:pPr>
              <a:r>
                <a:rPr lang="ru-RU" sz="2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выявленных на ЕГЭ в 2015-2019 годах</a:t>
              </a:r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155283" y="1238080"/>
            <a:ext cx="1188151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Участники ЕГЭ (основной период)</a:t>
            </a:r>
            <a:endParaRPr lang="ru-RU" sz="21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1272370"/>
              </p:ext>
            </p:extLst>
          </p:nvPr>
        </p:nvGraphicFramePr>
        <p:xfrm>
          <a:off x="155330" y="1988816"/>
          <a:ext cx="11881471" cy="41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03">
                  <a:extLst>
                    <a:ext uri="{9D8B030D-6E8A-4147-A177-3AD203B41FA5}">
                      <a16:colId xmlns:a16="http://schemas.microsoft.com/office/drawing/2014/main" xmlns="" val="1130740799"/>
                    </a:ext>
                  </a:extLst>
                </a:gridCol>
                <a:gridCol w="5760736">
                  <a:extLst>
                    <a:ext uri="{9D8B030D-6E8A-4147-A177-3AD203B41FA5}">
                      <a16:colId xmlns:a16="http://schemas.microsoft.com/office/drawing/2014/main" xmlns="" val="581022871"/>
                    </a:ext>
                  </a:extLst>
                </a:gridCol>
                <a:gridCol w="1080138">
                  <a:extLst>
                    <a:ext uri="{9D8B030D-6E8A-4147-A177-3AD203B41FA5}">
                      <a16:colId xmlns:a16="http://schemas.microsoft.com/office/drawing/2014/main" xmlns="" val="2202325573"/>
                    </a:ext>
                  </a:extLst>
                </a:gridCol>
                <a:gridCol w="1080138">
                  <a:extLst>
                    <a:ext uri="{9D8B030D-6E8A-4147-A177-3AD203B41FA5}">
                      <a16:colId xmlns:a16="http://schemas.microsoft.com/office/drawing/2014/main" xmlns="" val="902831634"/>
                    </a:ext>
                  </a:extLst>
                </a:gridCol>
                <a:gridCol w="1080138">
                  <a:extLst>
                    <a:ext uri="{9D8B030D-6E8A-4147-A177-3AD203B41FA5}">
                      <a16:colId xmlns:a16="http://schemas.microsoft.com/office/drawing/2014/main" xmlns="" val="4278702432"/>
                    </a:ext>
                  </a:extLst>
                </a:gridCol>
                <a:gridCol w="1080138">
                  <a:extLst>
                    <a:ext uri="{9D8B030D-6E8A-4147-A177-3AD203B41FA5}">
                      <a16:colId xmlns:a16="http://schemas.microsoft.com/office/drawing/2014/main" xmlns="" val="4167572845"/>
                    </a:ext>
                  </a:extLst>
                </a:gridCol>
                <a:gridCol w="1080180">
                  <a:extLst>
                    <a:ext uri="{9D8B030D-6E8A-4147-A177-3AD203B41FA5}">
                      <a16:colId xmlns:a16="http://schemas.microsoft.com/office/drawing/2014/main" xmlns="" val="3086944016"/>
                    </a:ext>
                  </a:extLst>
                </a:gridCol>
              </a:tblGrid>
              <a:tr h="900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 п/п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Нарушения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065771007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5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Наличие письменных заметок (справочных материалов</a:t>
                      </a:r>
                      <a:r>
                        <a:rPr lang="ru-RU" sz="165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3394102856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5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Наличие средств связи (сотовый телефон</a:t>
                      </a:r>
                      <a:r>
                        <a:rPr lang="ru-RU" sz="165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036994804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5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Наличие средств связи (часы, очки</a:t>
                      </a:r>
                      <a:r>
                        <a:rPr lang="ru-RU" sz="165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85409686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5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Наличие электронно-вычислительной </a:t>
                      </a:r>
                      <a:r>
                        <a:rPr lang="ru-RU" sz="165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техники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66488834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5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Наличие иных средств хранения и передачи </a:t>
                      </a:r>
                      <a:r>
                        <a:rPr lang="ru-RU" sz="1650" b="1" kern="1200" dirty="0" smtClean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информации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45021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3237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247646564"/>
                  </a:ext>
                </a:extLst>
              </a:tr>
              <a:tr h="540000">
                <a:tc gridSpan="2"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ИТОГО</a:t>
                      </a:r>
                      <a:endParaRPr lang="ru-RU" sz="1600" b="1" kern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endParaRPr lang="ru-RU" sz="1600" b="1" kern="1200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22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3234977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015441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10466</TotalTime>
  <Words>1351</Words>
  <Application>Microsoft Office PowerPoint</Application>
  <PresentationFormat>Произвольный</PresentationFormat>
  <Paragraphs>559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Зверева Елена Александровна</cp:lastModifiedBy>
  <cp:revision>1444</cp:revision>
  <cp:lastPrinted>2019-09-23T06:25:59Z</cp:lastPrinted>
  <dcterms:created xsi:type="dcterms:W3CDTF">2015-03-05T16:55:48Z</dcterms:created>
  <dcterms:modified xsi:type="dcterms:W3CDTF">2019-09-24T14:09:41Z</dcterms:modified>
</cp:coreProperties>
</file>